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84"/>
  </p:notesMasterIdLst>
  <p:handoutMasterIdLst>
    <p:handoutMasterId r:id="rId85"/>
  </p:handoutMasterIdLst>
  <p:sldIdLst>
    <p:sldId id="256" r:id="rId2"/>
    <p:sldId id="257" r:id="rId3"/>
    <p:sldId id="258" r:id="rId4"/>
    <p:sldId id="260" r:id="rId5"/>
    <p:sldId id="261" r:id="rId6"/>
    <p:sldId id="263" r:id="rId7"/>
    <p:sldId id="264" r:id="rId8"/>
    <p:sldId id="271" r:id="rId9"/>
    <p:sldId id="272" r:id="rId10"/>
    <p:sldId id="265" r:id="rId11"/>
    <p:sldId id="266" r:id="rId12"/>
    <p:sldId id="268" r:id="rId13"/>
    <p:sldId id="267" r:id="rId14"/>
    <p:sldId id="269" r:id="rId15"/>
    <p:sldId id="270" r:id="rId16"/>
    <p:sldId id="273" r:id="rId17"/>
    <p:sldId id="274" r:id="rId18"/>
    <p:sldId id="275" r:id="rId19"/>
    <p:sldId id="277" r:id="rId20"/>
    <p:sldId id="276" r:id="rId21"/>
    <p:sldId id="278" r:id="rId22"/>
    <p:sldId id="279" r:id="rId23"/>
    <p:sldId id="280" r:id="rId24"/>
    <p:sldId id="281" r:id="rId25"/>
    <p:sldId id="282" r:id="rId26"/>
    <p:sldId id="283" r:id="rId27"/>
    <p:sldId id="284" r:id="rId28"/>
    <p:sldId id="286" r:id="rId29"/>
    <p:sldId id="293" r:id="rId30"/>
    <p:sldId id="294" r:id="rId31"/>
    <p:sldId id="295" r:id="rId32"/>
    <p:sldId id="296" r:id="rId33"/>
    <p:sldId id="297" r:id="rId34"/>
    <p:sldId id="298" r:id="rId35"/>
    <p:sldId id="299" r:id="rId36"/>
    <p:sldId id="300" r:id="rId37"/>
    <p:sldId id="302" r:id="rId38"/>
    <p:sldId id="301" r:id="rId39"/>
    <p:sldId id="303" r:id="rId40"/>
    <p:sldId id="304" r:id="rId41"/>
    <p:sldId id="305" r:id="rId42"/>
    <p:sldId id="285" r:id="rId43"/>
    <p:sldId id="307" r:id="rId44"/>
    <p:sldId id="308" r:id="rId45"/>
    <p:sldId id="309" r:id="rId46"/>
    <p:sldId id="310" r:id="rId47"/>
    <p:sldId id="311" r:id="rId48"/>
    <p:sldId id="312" r:id="rId49"/>
    <p:sldId id="313" r:id="rId50"/>
    <p:sldId id="314" r:id="rId51"/>
    <p:sldId id="315" r:id="rId52"/>
    <p:sldId id="316" r:id="rId53"/>
    <p:sldId id="317" r:id="rId54"/>
    <p:sldId id="321" r:id="rId55"/>
    <p:sldId id="318" r:id="rId56"/>
    <p:sldId id="322" r:id="rId57"/>
    <p:sldId id="323" r:id="rId58"/>
    <p:sldId id="324" r:id="rId59"/>
    <p:sldId id="325" r:id="rId60"/>
    <p:sldId id="326" r:id="rId61"/>
    <p:sldId id="327" r:id="rId62"/>
    <p:sldId id="328" r:id="rId63"/>
    <p:sldId id="329" r:id="rId64"/>
    <p:sldId id="330" r:id="rId65"/>
    <p:sldId id="331" r:id="rId66"/>
    <p:sldId id="332" r:id="rId67"/>
    <p:sldId id="335" r:id="rId68"/>
    <p:sldId id="333" r:id="rId69"/>
    <p:sldId id="334" r:id="rId70"/>
    <p:sldId id="336" r:id="rId71"/>
    <p:sldId id="337" r:id="rId72"/>
    <p:sldId id="338" r:id="rId73"/>
    <p:sldId id="339" r:id="rId74"/>
    <p:sldId id="306" r:id="rId75"/>
    <p:sldId id="287" r:id="rId76"/>
    <p:sldId id="288" r:id="rId77"/>
    <p:sldId id="290" r:id="rId78"/>
    <p:sldId id="289" r:id="rId79"/>
    <p:sldId id="291" r:id="rId80"/>
    <p:sldId id="292" r:id="rId81"/>
    <p:sldId id="319" r:id="rId82"/>
    <p:sldId id="320"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D63D00"/>
    <a:srgbClr val="008000"/>
    <a:srgbClr val="21C94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8339" autoAdjust="0"/>
  </p:normalViewPr>
  <p:slideViewPr>
    <p:cSldViewPr>
      <p:cViewPr>
        <p:scale>
          <a:sx n="80" d="100"/>
          <a:sy n="80" d="100"/>
        </p:scale>
        <p:origin x="-2502" y="-750"/>
      </p:cViewPr>
      <p:guideLst>
        <p:guide orient="horz" pos="2160"/>
        <p:guide pos="2880"/>
      </p:guideLst>
    </p:cSldViewPr>
  </p:slideViewPr>
  <p:notesTextViewPr>
    <p:cViewPr>
      <p:scale>
        <a:sx n="100" d="100"/>
        <a:sy n="100" d="100"/>
      </p:scale>
      <p:origin x="0" y="0"/>
    </p:cViewPr>
  </p:notesTextViewPr>
  <p:notesViewPr>
    <p:cSldViewPr>
      <p:cViewPr varScale="1">
        <p:scale>
          <a:sx n="85" d="100"/>
          <a:sy n="85" d="100"/>
        </p:scale>
        <p:origin x="-3918"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317752-800D-4380-8C25-04301CAD6EFD}" type="datetimeFigureOut">
              <a:rPr lang="zh-CN" altLang="en-US" smtClean="0"/>
              <a:pPr/>
              <a:t>2014/12/24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zh-CN" altLang="en-US" smtClean="0"/>
              <a:t>版权所有作者：巫晓福</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1EC71C-961D-4968-AC37-3D4730129E3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9DB260-D4F8-4671-A3BD-DA3C258AE219}" type="datetimeFigureOut">
              <a:rPr lang="zh-CN" altLang="en-US" smtClean="0"/>
              <a:pPr/>
              <a:t>2014/12/24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zh-CN" altLang="en-US" smtClean="0"/>
              <a:t>版权所有作者：巫晓福</a:t>
            </a: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8DA765-E576-4CD9-809C-E878F19273B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10000"/>
          </a:bodyPr>
          <a:lstStyle/>
          <a:p>
            <a:r>
              <a:rPr lang="en-US" altLang="zh-CN" sz="1200" kern="1200" dirty="0" smtClean="0">
                <a:solidFill>
                  <a:schemeClr val="tx1"/>
                </a:solidFill>
                <a:latin typeface="+mn-lt"/>
                <a:ea typeface="+mn-ea"/>
                <a:cs typeface="+mn-cs"/>
              </a:rPr>
              <a:t>&lt;?xml version=</a:t>
            </a:r>
            <a:r>
              <a:rPr lang="en-US" altLang="zh-CN" sz="1200" i="1" kern="1200" dirty="0" smtClean="0">
                <a:solidFill>
                  <a:schemeClr val="tx1"/>
                </a:solidFill>
                <a:latin typeface="+mn-lt"/>
                <a:ea typeface="+mn-ea"/>
                <a:cs typeface="+mn-cs"/>
              </a:rPr>
              <a:t>"1.0" encoding="utf-8"?&gt;</a:t>
            </a:r>
          </a:p>
          <a:p>
            <a:r>
              <a:rPr lang="en-US" altLang="zh-CN" sz="1200" kern="1200" dirty="0" smtClean="0">
                <a:solidFill>
                  <a:schemeClr val="tx1"/>
                </a:solidFill>
                <a:latin typeface="+mn-lt"/>
                <a:ea typeface="+mn-ea"/>
                <a:cs typeface="+mn-cs"/>
              </a:rPr>
              <a:t>&lt;manifest </a:t>
            </a:r>
            <a:r>
              <a:rPr lang="en-US" altLang="zh-CN" sz="1200" kern="1200" dirty="0" err="1" smtClean="0">
                <a:solidFill>
                  <a:schemeClr val="tx1"/>
                </a:solidFill>
                <a:latin typeface="+mn-lt"/>
                <a:ea typeface="+mn-ea"/>
                <a:cs typeface="+mn-cs"/>
              </a:rPr>
              <a:t>xmlns:android</a:t>
            </a:r>
            <a:r>
              <a:rPr lang="en-US" altLang="zh-CN" sz="1200" kern="1200" dirty="0" smtClean="0">
                <a:solidFill>
                  <a:schemeClr val="tx1"/>
                </a:solidFill>
                <a:latin typeface="+mn-lt"/>
                <a:ea typeface="+mn-ea"/>
                <a:cs typeface="+mn-cs"/>
              </a:rPr>
              <a:t>=</a:t>
            </a:r>
            <a:r>
              <a:rPr lang="en-US" altLang="zh-CN" sz="1200" i="1" kern="1200" dirty="0" smtClean="0">
                <a:solidFill>
                  <a:schemeClr val="tx1"/>
                </a:solidFill>
                <a:latin typeface="+mn-lt"/>
                <a:ea typeface="+mn-ea"/>
                <a:cs typeface="+mn-cs"/>
              </a:rPr>
              <a:t>"http://schemas.android.com/apk/res/android"</a:t>
            </a:r>
          </a:p>
          <a:p>
            <a:r>
              <a:rPr lang="en-US" altLang="zh-CN" sz="1200" kern="1200" dirty="0" smtClean="0">
                <a:solidFill>
                  <a:schemeClr val="tx1"/>
                </a:solidFill>
                <a:latin typeface="+mn-lt"/>
                <a:ea typeface="+mn-ea"/>
                <a:cs typeface="+mn-cs"/>
              </a:rPr>
              <a:t>    package=</a:t>
            </a:r>
            <a:r>
              <a:rPr lang="en-US" altLang="zh-CN" sz="1200" i="1" kern="1200" dirty="0" smtClean="0">
                <a:solidFill>
                  <a:schemeClr val="tx1"/>
                </a:solidFill>
                <a:latin typeface="+mn-lt"/>
                <a:ea typeface="+mn-ea"/>
                <a:cs typeface="+mn-cs"/>
              </a:rPr>
              <a:t>"</a:t>
            </a:r>
            <a:r>
              <a:rPr lang="en-US" altLang="zh-CN" sz="1200" i="1" kern="1200" dirty="0" err="1" smtClean="0">
                <a:solidFill>
                  <a:schemeClr val="tx1"/>
                </a:solidFill>
                <a:latin typeface="+mn-lt"/>
                <a:ea typeface="+mn-ea"/>
                <a:cs typeface="+mn-cs"/>
              </a:rPr>
              <a:t>com.pactera.myandroidapp.test</a:t>
            </a:r>
            <a:r>
              <a:rPr lang="en-US" altLang="zh-CN" sz="1200" i="1"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android:versionCode</a:t>
            </a:r>
            <a:r>
              <a:rPr lang="en-US" altLang="zh-CN" sz="1200" kern="1200" dirty="0" smtClean="0">
                <a:solidFill>
                  <a:schemeClr val="tx1"/>
                </a:solidFill>
                <a:latin typeface="+mn-lt"/>
                <a:ea typeface="+mn-ea"/>
                <a:cs typeface="+mn-cs"/>
              </a:rPr>
              <a:t>=</a:t>
            </a:r>
            <a:r>
              <a:rPr lang="en-US" altLang="zh-CN" sz="1200" i="1" kern="1200" dirty="0" smtClean="0">
                <a:solidFill>
                  <a:schemeClr val="tx1"/>
                </a:solidFill>
                <a:latin typeface="+mn-lt"/>
                <a:ea typeface="+mn-ea"/>
                <a:cs typeface="+mn-cs"/>
              </a:rPr>
              <a:t>"1"</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android:versionName</a:t>
            </a:r>
            <a:r>
              <a:rPr lang="en-US" altLang="zh-CN" sz="1200" kern="1200" dirty="0" smtClean="0">
                <a:solidFill>
                  <a:schemeClr val="tx1"/>
                </a:solidFill>
                <a:latin typeface="+mn-lt"/>
                <a:ea typeface="+mn-ea"/>
                <a:cs typeface="+mn-cs"/>
              </a:rPr>
              <a:t>=</a:t>
            </a:r>
            <a:r>
              <a:rPr lang="en-US" altLang="zh-CN" sz="1200" i="1" kern="1200" dirty="0" smtClean="0">
                <a:solidFill>
                  <a:schemeClr val="tx1"/>
                </a:solidFill>
                <a:latin typeface="+mn-lt"/>
                <a:ea typeface="+mn-ea"/>
                <a:cs typeface="+mn-cs"/>
              </a:rPr>
              <a:t>"1.0" &gt;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&lt;uses-</a:t>
            </a:r>
            <a:r>
              <a:rPr lang="en-US" altLang="zh-CN" sz="1200" kern="1200" dirty="0" err="1" smtClean="0">
                <a:solidFill>
                  <a:schemeClr val="tx1"/>
                </a:solidFill>
                <a:latin typeface="+mn-lt"/>
                <a:ea typeface="+mn-ea"/>
                <a:cs typeface="+mn-cs"/>
              </a:rPr>
              <a:t>sdk</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android:minSdkVersion</a:t>
            </a:r>
            <a:r>
              <a:rPr lang="en-US" altLang="zh-CN" sz="1200" kern="1200" dirty="0" smtClean="0">
                <a:solidFill>
                  <a:schemeClr val="tx1"/>
                </a:solidFill>
                <a:latin typeface="+mn-lt"/>
                <a:ea typeface="+mn-ea"/>
                <a:cs typeface="+mn-cs"/>
              </a:rPr>
              <a:t>=</a:t>
            </a:r>
            <a:r>
              <a:rPr lang="en-US" altLang="zh-CN" sz="1200" i="1" kern="1200" dirty="0" smtClean="0">
                <a:solidFill>
                  <a:schemeClr val="tx1"/>
                </a:solidFill>
                <a:latin typeface="+mn-lt"/>
                <a:ea typeface="+mn-ea"/>
                <a:cs typeface="+mn-cs"/>
              </a:rPr>
              <a:t>"17" /&gt;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&lt;instrumentation</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android:name</a:t>
            </a:r>
            <a:r>
              <a:rPr lang="en-US" altLang="zh-CN" sz="1200" kern="1200" dirty="0" smtClean="0">
                <a:solidFill>
                  <a:schemeClr val="tx1"/>
                </a:solidFill>
                <a:latin typeface="+mn-lt"/>
                <a:ea typeface="+mn-ea"/>
                <a:cs typeface="+mn-cs"/>
              </a:rPr>
              <a:t>=</a:t>
            </a:r>
            <a:r>
              <a:rPr lang="en-US" altLang="zh-CN" sz="1200" i="1" kern="1200" dirty="0" smtClean="0">
                <a:solidFill>
                  <a:schemeClr val="tx1"/>
                </a:solidFill>
                <a:latin typeface="+mn-lt"/>
                <a:ea typeface="+mn-ea"/>
                <a:cs typeface="+mn-cs"/>
              </a:rPr>
              <a:t>"</a:t>
            </a:r>
            <a:r>
              <a:rPr lang="en-US" altLang="zh-CN" sz="1200" i="1" kern="1200" dirty="0" err="1" smtClean="0">
                <a:solidFill>
                  <a:schemeClr val="tx1"/>
                </a:solidFill>
                <a:latin typeface="+mn-lt"/>
                <a:ea typeface="+mn-ea"/>
                <a:cs typeface="+mn-cs"/>
              </a:rPr>
              <a:t>android.test.InstrumentationTestRunner</a:t>
            </a:r>
            <a:r>
              <a:rPr lang="en-US" altLang="zh-CN" sz="1200" i="1"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android:targetPackage</a:t>
            </a:r>
            <a:r>
              <a:rPr lang="en-US" altLang="zh-CN" sz="1200" kern="1200" dirty="0" smtClean="0">
                <a:solidFill>
                  <a:schemeClr val="tx1"/>
                </a:solidFill>
                <a:latin typeface="+mn-lt"/>
                <a:ea typeface="+mn-ea"/>
                <a:cs typeface="+mn-cs"/>
              </a:rPr>
              <a:t>=</a:t>
            </a:r>
            <a:r>
              <a:rPr lang="en-US" altLang="zh-CN" sz="1200" i="1" kern="1200" dirty="0" smtClean="0">
                <a:solidFill>
                  <a:schemeClr val="tx1"/>
                </a:solidFill>
                <a:latin typeface="+mn-lt"/>
                <a:ea typeface="+mn-ea"/>
                <a:cs typeface="+mn-cs"/>
              </a:rPr>
              <a:t>"</a:t>
            </a:r>
            <a:r>
              <a:rPr lang="en-US" altLang="zh-CN" sz="1200" i="1" kern="1200" dirty="0" err="1" smtClean="0">
                <a:solidFill>
                  <a:schemeClr val="tx1"/>
                </a:solidFill>
                <a:latin typeface="+mn-lt"/>
                <a:ea typeface="+mn-ea"/>
                <a:cs typeface="+mn-cs"/>
              </a:rPr>
              <a:t>com.pactera.myandroidapp</a:t>
            </a:r>
            <a:r>
              <a:rPr lang="en-US" altLang="zh-CN" sz="1200" i="1" kern="1200" dirty="0" smtClean="0">
                <a:solidFill>
                  <a:schemeClr val="tx1"/>
                </a:solidFill>
                <a:latin typeface="+mn-lt"/>
                <a:ea typeface="+mn-ea"/>
                <a:cs typeface="+mn-cs"/>
              </a:rPr>
              <a:t>" /&gt;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&lt;application</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android:icon</a:t>
            </a:r>
            <a:r>
              <a:rPr lang="en-US" altLang="zh-CN" sz="1200" kern="1200" dirty="0" smtClean="0">
                <a:solidFill>
                  <a:schemeClr val="tx1"/>
                </a:solidFill>
                <a:latin typeface="+mn-lt"/>
                <a:ea typeface="+mn-ea"/>
                <a:cs typeface="+mn-cs"/>
              </a:rPr>
              <a:t>=</a:t>
            </a:r>
            <a:r>
              <a:rPr lang="en-US" altLang="zh-CN" sz="1200" i="1" kern="1200" dirty="0" smtClean="0">
                <a:solidFill>
                  <a:schemeClr val="tx1"/>
                </a:solidFill>
                <a:latin typeface="+mn-lt"/>
                <a:ea typeface="+mn-ea"/>
                <a:cs typeface="+mn-cs"/>
              </a:rPr>
              <a:t>"@</a:t>
            </a:r>
            <a:r>
              <a:rPr lang="en-US" altLang="zh-CN" sz="1200" i="1" kern="1200" dirty="0" err="1" smtClean="0">
                <a:solidFill>
                  <a:schemeClr val="tx1"/>
                </a:solidFill>
                <a:latin typeface="+mn-lt"/>
                <a:ea typeface="+mn-ea"/>
                <a:cs typeface="+mn-cs"/>
              </a:rPr>
              <a:t>drawable</a:t>
            </a:r>
            <a:r>
              <a:rPr lang="en-US" altLang="zh-CN" sz="1200" i="1" kern="1200" dirty="0" smtClean="0">
                <a:solidFill>
                  <a:schemeClr val="tx1"/>
                </a:solidFill>
                <a:latin typeface="+mn-lt"/>
                <a:ea typeface="+mn-ea"/>
                <a:cs typeface="+mn-cs"/>
              </a:rPr>
              <a:t>/</a:t>
            </a:r>
            <a:r>
              <a:rPr lang="en-US" altLang="zh-CN" sz="1200" i="1" kern="1200" dirty="0" err="1" smtClean="0">
                <a:solidFill>
                  <a:schemeClr val="tx1"/>
                </a:solidFill>
                <a:latin typeface="+mn-lt"/>
                <a:ea typeface="+mn-ea"/>
                <a:cs typeface="+mn-cs"/>
              </a:rPr>
              <a:t>ic_launcher</a:t>
            </a:r>
            <a:r>
              <a:rPr lang="en-US" altLang="zh-CN" sz="1200" i="1"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android:label</a:t>
            </a:r>
            <a:r>
              <a:rPr lang="en-US" altLang="zh-CN" sz="1200" kern="1200" dirty="0" smtClean="0">
                <a:solidFill>
                  <a:schemeClr val="tx1"/>
                </a:solidFill>
                <a:latin typeface="+mn-lt"/>
                <a:ea typeface="+mn-ea"/>
                <a:cs typeface="+mn-cs"/>
              </a:rPr>
              <a:t>=</a:t>
            </a:r>
            <a:r>
              <a:rPr lang="en-US" altLang="zh-CN" sz="1200" i="1" kern="1200" dirty="0" smtClean="0">
                <a:solidFill>
                  <a:schemeClr val="tx1"/>
                </a:solidFill>
                <a:latin typeface="+mn-lt"/>
                <a:ea typeface="+mn-ea"/>
                <a:cs typeface="+mn-cs"/>
              </a:rPr>
              <a:t>"@string/</a:t>
            </a:r>
            <a:r>
              <a:rPr lang="en-US" altLang="zh-CN" sz="1200" i="1" kern="1200" dirty="0" err="1" smtClean="0">
                <a:solidFill>
                  <a:schemeClr val="tx1"/>
                </a:solidFill>
                <a:latin typeface="+mn-lt"/>
                <a:ea typeface="+mn-ea"/>
                <a:cs typeface="+mn-cs"/>
              </a:rPr>
              <a:t>app_name</a:t>
            </a:r>
            <a:r>
              <a:rPr lang="en-US" altLang="zh-CN" sz="1200" i="1" kern="1200" dirty="0" smtClean="0">
                <a:solidFill>
                  <a:schemeClr val="tx1"/>
                </a:solidFill>
                <a:latin typeface="+mn-lt"/>
                <a:ea typeface="+mn-ea"/>
                <a:cs typeface="+mn-cs"/>
              </a:rPr>
              <a:t>" &gt;</a:t>
            </a:r>
          </a:p>
          <a:p>
            <a:r>
              <a:rPr lang="en-US" altLang="zh-CN" sz="1200" kern="1200" dirty="0" smtClean="0">
                <a:solidFill>
                  <a:schemeClr val="tx1"/>
                </a:solidFill>
                <a:latin typeface="+mn-lt"/>
                <a:ea typeface="+mn-ea"/>
                <a:cs typeface="+mn-cs"/>
              </a:rPr>
              <a:t>        &lt;uses-library </a:t>
            </a:r>
            <a:r>
              <a:rPr lang="en-US" altLang="zh-CN" sz="1200" kern="1200" dirty="0" err="1" smtClean="0">
                <a:solidFill>
                  <a:schemeClr val="tx1"/>
                </a:solidFill>
                <a:latin typeface="+mn-lt"/>
                <a:ea typeface="+mn-ea"/>
                <a:cs typeface="+mn-cs"/>
              </a:rPr>
              <a:t>android:name</a:t>
            </a:r>
            <a:r>
              <a:rPr lang="en-US" altLang="zh-CN" sz="1200" kern="1200" dirty="0" smtClean="0">
                <a:solidFill>
                  <a:schemeClr val="tx1"/>
                </a:solidFill>
                <a:latin typeface="+mn-lt"/>
                <a:ea typeface="+mn-ea"/>
                <a:cs typeface="+mn-cs"/>
              </a:rPr>
              <a:t>=</a:t>
            </a:r>
            <a:r>
              <a:rPr lang="en-US" altLang="zh-CN" sz="1200" i="1" kern="1200" dirty="0" smtClean="0">
                <a:solidFill>
                  <a:schemeClr val="tx1"/>
                </a:solidFill>
                <a:latin typeface="+mn-lt"/>
                <a:ea typeface="+mn-ea"/>
                <a:cs typeface="+mn-cs"/>
              </a:rPr>
              <a:t>"</a:t>
            </a:r>
            <a:r>
              <a:rPr lang="en-US" altLang="zh-CN" sz="1200" i="1" kern="1200" dirty="0" err="1" smtClean="0">
                <a:solidFill>
                  <a:schemeClr val="tx1"/>
                </a:solidFill>
                <a:latin typeface="+mn-lt"/>
                <a:ea typeface="+mn-ea"/>
                <a:cs typeface="+mn-cs"/>
              </a:rPr>
              <a:t>android.test.runner</a:t>
            </a:r>
            <a:r>
              <a:rPr lang="en-US" altLang="zh-CN" sz="1200" i="1" kern="1200" dirty="0" smtClean="0">
                <a:solidFill>
                  <a:schemeClr val="tx1"/>
                </a:solidFill>
                <a:latin typeface="+mn-lt"/>
                <a:ea typeface="+mn-ea"/>
                <a:cs typeface="+mn-cs"/>
              </a:rPr>
              <a:t>" /&gt;</a:t>
            </a:r>
          </a:p>
          <a:p>
            <a:r>
              <a:rPr lang="en-US" altLang="zh-CN" sz="1200" kern="1200" dirty="0" smtClean="0">
                <a:solidFill>
                  <a:schemeClr val="tx1"/>
                </a:solidFill>
                <a:latin typeface="+mn-lt"/>
                <a:ea typeface="+mn-ea"/>
                <a:cs typeface="+mn-cs"/>
              </a:rPr>
              <a:t>    &lt;/application&gt;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&lt;/manifest&gt;</a:t>
            </a:r>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37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 * 获取</a:t>
            </a:r>
            <a:r>
              <a:rPr lang="en-US" altLang="zh-CN" sz="1200" kern="1200" dirty="0" smtClean="0">
                <a:solidFill>
                  <a:schemeClr val="tx1"/>
                </a:solidFill>
                <a:latin typeface="+mn-lt"/>
                <a:ea typeface="+mn-ea"/>
                <a:cs typeface="+mn-cs"/>
              </a:rPr>
              <a:t>SD</a:t>
            </a:r>
            <a:r>
              <a:rPr lang="zh-CN" altLang="en-US" sz="1200" kern="1200" dirty="0" smtClean="0">
                <a:solidFill>
                  <a:schemeClr val="tx1"/>
                </a:solidFill>
                <a:latin typeface="+mn-lt"/>
                <a:ea typeface="+mn-ea"/>
                <a:cs typeface="+mn-cs"/>
              </a:rPr>
              <a:t>卡的总存储空间和可用存储空间</a:t>
            </a:r>
          </a:p>
          <a:p>
            <a:r>
              <a:rPr lang="en-US" altLang="zh-CN" sz="1200" kern="1200" dirty="0" smtClean="0">
                <a:solidFill>
                  <a:schemeClr val="tx1"/>
                </a:solidFill>
                <a:latin typeface="+mn-lt"/>
                <a:ea typeface="+mn-ea"/>
                <a:cs typeface="+mn-cs"/>
              </a:rPr>
              <a:t> * </a:t>
            </a:r>
            <a:r>
              <a:rPr lang="en-US" altLang="zh-CN" sz="1200" b="1" kern="1200" dirty="0" smtClean="0">
                <a:solidFill>
                  <a:schemeClr val="tx1"/>
                </a:solidFill>
                <a:latin typeface="+mn-lt"/>
                <a:ea typeface="+mn-ea"/>
                <a:cs typeface="+mn-cs"/>
              </a:rPr>
              <a:t>@return string </a:t>
            </a:r>
            <a:r>
              <a:rPr lang="zh-CN" altLang="en-US" sz="1200" b="1" kern="1200" dirty="0" smtClean="0">
                <a:solidFill>
                  <a:schemeClr val="tx1"/>
                </a:solidFill>
                <a:latin typeface="+mn-lt"/>
                <a:ea typeface="+mn-ea"/>
                <a:cs typeface="+mn-cs"/>
              </a:rPr>
              <a:t>返回</a:t>
            </a:r>
            <a:r>
              <a:rPr lang="en-US" altLang="zh-CN" sz="1200" b="1" kern="1200" dirty="0" smtClean="0">
                <a:solidFill>
                  <a:schemeClr val="tx1"/>
                </a:solidFill>
                <a:latin typeface="+mn-lt"/>
                <a:ea typeface="+mn-ea"/>
                <a:cs typeface="+mn-cs"/>
              </a:rPr>
              <a:t>SD</a:t>
            </a:r>
            <a:r>
              <a:rPr lang="zh-CN" altLang="en-US" sz="1200" b="1" kern="1200" dirty="0" smtClean="0">
                <a:solidFill>
                  <a:schemeClr val="tx1"/>
                </a:solidFill>
                <a:latin typeface="+mn-lt"/>
                <a:ea typeface="+mn-ea"/>
                <a:cs typeface="+mn-cs"/>
              </a:rPr>
              <a:t>卡存储空间的大小</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TargetApi</a:t>
            </a:r>
            <a:r>
              <a:rPr lang="en-US" altLang="zh-CN" sz="1200" kern="1200" dirty="0" smtClean="0">
                <a:solidFill>
                  <a:schemeClr val="tx1"/>
                </a:solidFill>
                <a:latin typeface="+mn-lt"/>
                <a:ea typeface="+mn-ea"/>
                <a:cs typeface="+mn-cs"/>
              </a:rPr>
              <a:t>(Build.VERSION_CODES.</a:t>
            </a:r>
            <a:r>
              <a:rPr lang="en-US" altLang="zh-CN" sz="1200" i="1" kern="1200" dirty="0" smtClean="0">
                <a:solidFill>
                  <a:schemeClr val="tx1"/>
                </a:solidFill>
                <a:latin typeface="+mn-lt"/>
                <a:ea typeface="+mn-ea"/>
                <a:cs typeface="+mn-cs"/>
              </a:rPr>
              <a:t>JELLY_BEAN_MR2)</a:t>
            </a:r>
          </a:p>
          <a:p>
            <a:r>
              <a:rPr lang="en-US" altLang="zh-CN" sz="1200" b="1" kern="1200" dirty="0" smtClean="0">
                <a:solidFill>
                  <a:schemeClr val="tx1"/>
                </a:solidFill>
                <a:latin typeface="+mn-lt"/>
                <a:ea typeface="+mn-ea"/>
                <a:cs typeface="+mn-cs"/>
              </a:rPr>
              <a:t>private String </a:t>
            </a:r>
            <a:r>
              <a:rPr lang="en-US" altLang="zh-CN" sz="1200" b="1" kern="1200" dirty="0" err="1" smtClean="0">
                <a:solidFill>
                  <a:schemeClr val="tx1"/>
                </a:solidFill>
                <a:latin typeface="+mn-lt"/>
                <a:ea typeface="+mn-ea"/>
                <a:cs typeface="+mn-cs"/>
              </a:rPr>
              <a:t>getSDStorageSpaceSize</a:t>
            </a:r>
            <a:r>
              <a:rPr lang="en-US" altLang="zh-CN" sz="1200" b="1"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File path =</a:t>
            </a:r>
            <a:r>
              <a:rPr lang="en-US" altLang="zh-CN" sz="1200" kern="1200" dirty="0" err="1" smtClean="0">
                <a:solidFill>
                  <a:schemeClr val="tx1"/>
                </a:solidFill>
                <a:latin typeface="+mn-lt"/>
                <a:ea typeface="+mn-ea"/>
                <a:cs typeface="+mn-cs"/>
              </a:rPr>
              <a:t>Environment.</a:t>
            </a:r>
            <a:r>
              <a:rPr lang="en-US" altLang="zh-CN" sz="1200" i="1" kern="1200" dirty="0" err="1" smtClean="0">
                <a:solidFill>
                  <a:schemeClr val="tx1"/>
                </a:solidFill>
                <a:latin typeface="+mn-lt"/>
                <a:ea typeface="+mn-ea"/>
                <a:cs typeface="+mn-cs"/>
              </a:rPr>
              <a:t>getExternalStorageDirectory</a:t>
            </a:r>
            <a:r>
              <a:rPr lang="en-US" altLang="zh-CN" sz="1200" i="1" kern="1200" dirty="0" smtClean="0">
                <a:solidFill>
                  <a:schemeClr val="tx1"/>
                </a:solidFill>
                <a:latin typeface="+mn-lt"/>
                <a:ea typeface="+mn-ea"/>
                <a:cs typeface="+mn-cs"/>
              </a:rPr>
              <a:t>();</a:t>
            </a:r>
          </a:p>
          <a:p>
            <a:r>
              <a:rPr lang="en-US" altLang="zh-CN" sz="1200" kern="1200" dirty="0" err="1" smtClean="0">
                <a:solidFill>
                  <a:schemeClr val="tx1"/>
                </a:solidFill>
                <a:latin typeface="+mn-lt"/>
                <a:ea typeface="+mn-ea"/>
                <a:cs typeface="+mn-cs"/>
              </a:rPr>
              <a:t>StatFs</a:t>
            </a:r>
            <a:r>
              <a:rPr lang="en-US" altLang="zh-CN" sz="1200" kern="1200" dirty="0" smtClean="0">
                <a:solidFill>
                  <a:schemeClr val="tx1"/>
                </a:solidFill>
                <a:latin typeface="+mn-lt"/>
                <a:ea typeface="+mn-ea"/>
                <a:cs typeface="+mn-cs"/>
              </a:rPr>
              <a:t> stat=</a:t>
            </a:r>
            <a:r>
              <a:rPr lang="en-US" altLang="zh-CN" sz="1200" b="1" kern="1200" dirty="0" smtClean="0">
                <a:solidFill>
                  <a:schemeClr val="tx1"/>
                </a:solidFill>
                <a:latin typeface="+mn-lt"/>
                <a:ea typeface="+mn-ea"/>
                <a:cs typeface="+mn-cs"/>
              </a:rPr>
              <a:t>new </a:t>
            </a:r>
            <a:r>
              <a:rPr lang="en-US" altLang="zh-CN" sz="1200" b="1" kern="1200" dirty="0" err="1" smtClean="0">
                <a:solidFill>
                  <a:schemeClr val="tx1"/>
                </a:solidFill>
                <a:latin typeface="+mn-lt"/>
                <a:ea typeface="+mn-ea"/>
                <a:cs typeface="+mn-cs"/>
              </a:rPr>
              <a:t>StatFs</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path.getPath</a:t>
            </a:r>
            <a:r>
              <a:rPr lang="en-US" altLang="zh-CN" sz="1200" b="1"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blockSize</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stat.getBlockSizeLong</a:t>
            </a:r>
            <a:r>
              <a:rPr lang="en-US" altLang="zh-CN" sz="1200" b="1"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totalBlocks</a:t>
            </a:r>
            <a:r>
              <a:rPr lang="en-US" altLang="zh-CN" sz="1200" b="1" kern="1200" dirty="0" smtClean="0">
                <a:solidFill>
                  <a:schemeClr val="tx1"/>
                </a:solidFill>
                <a:latin typeface="+mn-lt"/>
                <a:ea typeface="+mn-ea"/>
                <a:cs typeface="+mn-cs"/>
              </a:rPr>
              <a:t> =</a:t>
            </a:r>
            <a:r>
              <a:rPr lang="en-US" altLang="zh-CN" sz="1200" b="1" kern="1200" dirty="0" err="1" smtClean="0">
                <a:solidFill>
                  <a:schemeClr val="tx1"/>
                </a:solidFill>
                <a:latin typeface="+mn-lt"/>
                <a:ea typeface="+mn-ea"/>
                <a:cs typeface="+mn-cs"/>
              </a:rPr>
              <a:t>stat.getBlockCountLong</a:t>
            </a:r>
            <a:r>
              <a:rPr lang="en-US" altLang="zh-CN" sz="1200" b="1"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availableBlocks</a:t>
            </a:r>
            <a:r>
              <a:rPr lang="en-US" altLang="zh-CN" sz="1200" b="1" kern="1200" dirty="0" smtClean="0">
                <a:solidFill>
                  <a:schemeClr val="tx1"/>
                </a:solidFill>
                <a:latin typeface="+mn-lt"/>
                <a:ea typeface="+mn-ea"/>
                <a:cs typeface="+mn-cs"/>
              </a:rPr>
              <a:t> =</a:t>
            </a:r>
            <a:r>
              <a:rPr lang="en-US" altLang="zh-CN" sz="1200" b="1" kern="1200" dirty="0" err="1" smtClean="0">
                <a:solidFill>
                  <a:schemeClr val="tx1"/>
                </a:solidFill>
                <a:latin typeface="+mn-lt"/>
                <a:ea typeface="+mn-ea"/>
                <a:cs typeface="+mn-cs"/>
              </a:rPr>
              <a:t>stat.getAvailableBlocksLong</a:t>
            </a:r>
            <a:r>
              <a:rPr lang="en-US" altLang="zh-CN" sz="1200" b="1"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totalSize</a:t>
            </a:r>
            <a:r>
              <a:rPr lang="en-US" altLang="zh-CN" sz="1200" b="1" kern="1200" dirty="0" smtClean="0">
                <a:solidFill>
                  <a:schemeClr val="tx1"/>
                </a:solidFill>
                <a:latin typeface="+mn-lt"/>
                <a:ea typeface="+mn-ea"/>
                <a:cs typeface="+mn-cs"/>
              </a:rPr>
              <a:t> =</a:t>
            </a:r>
            <a:r>
              <a:rPr lang="en-US" altLang="zh-CN" sz="1200" b="1" kern="1200" dirty="0" err="1" smtClean="0">
                <a:solidFill>
                  <a:schemeClr val="tx1"/>
                </a:solidFill>
                <a:latin typeface="+mn-lt"/>
                <a:ea typeface="+mn-ea"/>
                <a:cs typeface="+mn-cs"/>
              </a:rPr>
              <a:t>blockSize</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totalBlocks</a:t>
            </a:r>
            <a:r>
              <a:rPr lang="en-US" altLang="zh-CN" sz="1200" b="1"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availSize</a:t>
            </a:r>
            <a:r>
              <a:rPr lang="en-US" altLang="zh-CN" sz="1200" b="1" kern="1200" dirty="0" smtClean="0">
                <a:solidFill>
                  <a:schemeClr val="tx1"/>
                </a:solidFill>
                <a:latin typeface="+mn-lt"/>
                <a:ea typeface="+mn-ea"/>
                <a:cs typeface="+mn-cs"/>
              </a:rPr>
              <a:t> =</a:t>
            </a:r>
            <a:r>
              <a:rPr lang="en-US" altLang="zh-CN" sz="1200" b="1" kern="1200" dirty="0" err="1" smtClean="0">
                <a:solidFill>
                  <a:schemeClr val="tx1"/>
                </a:solidFill>
                <a:latin typeface="+mn-lt"/>
                <a:ea typeface="+mn-ea"/>
                <a:cs typeface="+mn-cs"/>
              </a:rPr>
              <a:t>blockSize</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availableBlocks</a:t>
            </a:r>
            <a:r>
              <a:rPr lang="en-US" altLang="zh-CN" sz="1200" b="1"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String </a:t>
            </a:r>
            <a:r>
              <a:rPr lang="en-US" altLang="zh-CN" sz="1200" kern="1200" dirty="0" err="1" smtClean="0">
                <a:solidFill>
                  <a:schemeClr val="tx1"/>
                </a:solidFill>
                <a:latin typeface="+mn-lt"/>
                <a:ea typeface="+mn-ea"/>
                <a:cs typeface="+mn-cs"/>
              </a:rPr>
              <a:t>totalStr</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Formatter.</a:t>
            </a:r>
            <a:r>
              <a:rPr lang="en-US" altLang="zh-CN" sz="1200" i="1" kern="1200" dirty="0" err="1" smtClean="0">
                <a:solidFill>
                  <a:schemeClr val="tx1"/>
                </a:solidFill>
                <a:latin typeface="+mn-lt"/>
                <a:ea typeface="+mn-ea"/>
                <a:cs typeface="+mn-cs"/>
              </a:rPr>
              <a:t>formatFileSize</a:t>
            </a:r>
            <a:r>
              <a:rPr lang="en-US" altLang="zh-CN" sz="1200" i="1" kern="1200" dirty="0" smtClean="0">
                <a:solidFill>
                  <a:schemeClr val="tx1"/>
                </a:solidFill>
                <a:latin typeface="+mn-lt"/>
                <a:ea typeface="+mn-ea"/>
                <a:cs typeface="+mn-cs"/>
              </a:rPr>
              <a:t>(</a:t>
            </a:r>
            <a:r>
              <a:rPr lang="en-US" altLang="zh-CN" sz="1200" b="1" i="1" kern="1200" dirty="0" smtClean="0">
                <a:solidFill>
                  <a:schemeClr val="tx1"/>
                </a:solidFill>
                <a:latin typeface="+mn-lt"/>
                <a:ea typeface="+mn-ea"/>
                <a:cs typeface="+mn-cs"/>
              </a:rPr>
              <a:t>this, </a:t>
            </a:r>
            <a:r>
              <a:rPr lang="en-US" altLang="zh-CN" sz="1200" b="1" i="1" kern="1200" dirty="0" err="1" smtClean="0">
                <a:solidFill>
                  <a:schemeClr val="tx1"/>
                </a:solidFill>
                <a:latin typeface="+mn-lt"/>
                <a:ea typeface="+mn-ea"/>
                <a:cs typeface="+mn-cs"/>
              </a:rPr>
              <a:t>totalSize</a:t>
            </a:r>
            <a:r>
              <a:rPr lang="en-US" altLang="zh-CN" sz="1200" b="1" i="1"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String </a:t>
            </a:r>
            <a:r>
              <a:rPr lang="en-US" altLang="zh-CN" sz="1200" kern="1200" dirty="0" err="1" smtClean="0">
                <a:solidFill>
                  <a:schemeClr val="tx1"/>
                </a:solidFill>
                <a:latin typeface="+mn-lt"/>
                <a:ea typeface="+mn-ea"/>
                <a:cs typeface="+mn-cs"/>
              </a:rPr>
              <a:t>availStr</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Formatter.</a:t>
            </a:r>
            <a:r>
              <a:rPr lang="en-US" altLang="zh-CN" sz="1200" i="1" kern="1200" dirty="0" err="1" smtClean="0">
                <a:solidFill>
                  <a:schemeClr val="tx1"/>
                </a:solidFill>
                <a:latin typeface="+mn-lt"/>
                <a:ea typeface="+mn-ea"/>
                <a:cs typeface="+mn-cs"/>
              </a:rPr>
              <a:t>formatFileSize</a:t>
            </a:r>
            <a:r>
              <a:rPr lang="en-US" altLang="zh-CN" sz="1200" i="1" kern="1200" dirty="0" smtClean="0">
                <a:solidFill>
                  <a:schemeClr val="tx1"/>
                </a:solidFill>
                <a:latin typeface="+mn-lt"/>
                <a:ea typeface="+mn-ea"/>
                <a:cs typeface="+mn-cs"/>
              </a:rPr>
              <a:t>(</a:t>
            </a:r>
            <a:r>
              <a:rPr lang="en-US" altLang="zh-CN" sz="1200" b="1" i="1" kern="1200" dirty="0" smtClean="0">
                <a:solidFill>
                  <a:schemeClr val="tx1"/>
                </a:solidFill>
                <a:latin typeface="+mn-lt"/>
                <a:ea typeface="+mn-ea"/>
                <a:cs typeface="+mn-cs"/>
              </a:rPr>
              <a:t>this, </a:t>
            </a:r>
            <a:r>
              <a:rPr lang="en-US" altLang="zh-CN" sz="1200" b="1" i="1" kern="1200" dirty="0" err="1" smtClean="0">
                <a:solidFill>
                  <a:schemeClr val="tx1"/>
                </a:solidFill>
                <a:latin typeface="+mn-lt"/>
                <a:ea typeface="+mn-ea"/>
                <a:cs typeface="+mn-cs"/>
              </a:rPr>
              <a:t>availSize</a:t>
            </a:r>
            <a:r>
              <a:rPr lang="en-US" altLang="zh-CN" sz="1200" b="1" i="1"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String </a:t>
            </a:r>
            <a:r>
              <a:rPr lang="en-US" altLang="zh-CN" sz="1200" kern="1200" dirty="0" err="1" smtClean="0">
                <a:solidFill>
                  <a:schemeClr val="tx1"/>
                </a:solidFill>
                <a:latin typeface="+mn-lt"/>
                <a:ea typeface="+mn-ea"/>
                <a:cs typeface="+mn-cs"/>
              </a:rPr>
              <a:t>storageStr</a:t>
            </a:r>
            <a:r>
              <a:rPr lang="en-US" altLang="zh-CN" sz="1200" kern="1200" dirty="0" smtClean="0">
                <a:solidFill>
                  <a:schemeClr val="tx1"/>
                </a:solidFill>
                <a:latin typeface="+mn-lt"/>
                <a:ea typeface="+mn-ea"/>
                <a:cs typeface="+mn-cs"/>
              </a:rPr>
              <a:t>="SD</a:t>
            </a:r>
            <a:r>
              <a:rPr lang="zh-CN" altLang="en-US" sz="1200" kern="1200" dirty="0" smtClean="0">
                <a:solidFill>
                  <a:schemeClr val="tx1"/>
                </a:solidFill>
                <a:latin typeface="+mn-lt"/>
                <a:ea typeface="+mn-ea"/>
                <a:cs typeface="+mn-cs"/>
              </a:rPr>
              <a:t>卡总内存空间为</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totalStr</a:t>
            </a:r>
            <a:r>
              <a:rPr lang="en-US" altLang="zh-CN" sz="1200" kern="1200" dirty="0" smtClean="0">
                <a:solidFill>
                  <a:schemeClr val="tx1"/>
                </a:solidFill>
                <a:latin typeface="+mn-lt"/>
                <a:ea typeface="+mn-ea"/>
                <a:cs typeface="+mn-cs"/>
              </a:rPr>
              <a:t>+"\n"+"</a:t>
            </a:r>
            <a:r>
              <a:rPr lang="zh-CN" altLang="en-US" sz="1200" kern="1200" dirty="0" smtClean="0">
                <a:solidFill>
                  <a:schemeClr val="tx1"/>
                </a:solidFill>
                <a:latin typeface="+mn-lt"/>
                <a:ea typeface="+mn-ea"/>
                <a:cs typeface="+mn-cs"/>
              </a:rPr>
              <a:t>可用空间为</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availStr</a:t>
            </a:r>
            <a:r>
              <a:rPr lang="en-US" altLang="zh-CN" sz="1200"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return </a:t>
            </a:r>
            <a:r>
              <a:rPr lang="en-US" altLang="zh-CN" sz="1200" b="1" kern="1200" dirty="0" err="1" smtClean="0">
                <a:solidFill>
                  <a:schemeClr val="tx1"/>
                </a:solidFill>
                <a:latin typeface="+mn-lt"/>
                <a:ea typeface="+mn-ea"/>
                <a:cs typeface="+mn-cs"/>
              </a:rPr>
              <a:t>storageStr</a:t>
            </a:r>
            <a:r>
              <a:rPr lang="en-US" altLang="zh-CN" sz="1200" b="1"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 * 获取内置的总存储空间和可用存储空间</a:t>
            </a:r>
          </a:p>
          <a:p>
            <a:r>
              <a:rPr lang="en-US" altLang="zh-CN" sz="1200" kern="1200" dirty="0" smtClean="0">
                <a:solidFill>
                  <a:schemeClr val="tx1"/>
                </a:solidFill>
                <a:latin typeface="+mn-lt"/>
                <a:ea typeface="+mn-ea"/>
                <a:cs typeface="+mn-cs"/>
              </a:rPr>
              <a:t> * </a:t>
            </a:r>
            <a:r>
              <a:rPr lang="en-US" altLang="zh-CN" sz="1200" b="1" kern="1200" dirty="0" smtClean="0">
                <a:solidFill>
                  <a:schemeClr val="tx1"/>
                </a:solidFill>
                <a:latin typeface="+mn-lt"/>
                <a:ea typeface="+mn-ea"/>
                <a:cs typeface="+mn-cs"/>
              </a:rPr>
              <a:t>@return string </a:t>
            </a:r>
            <a:r>
              <a:rPr lang="zh-CN" altLang="en-US" sz="1200" b="1" kern="1200" dirty="0" smtClean="0">
                <a:solidFill>
                  <a:schemeClr val="tx1"/>
                </a:solidFill>
                <a:latin typeface="+mn-lt"/>
                <a:ea typeface="+mn-ea"/>
                <a:cs typeface="+mn-cs"/>
              </a:rPr>
              <a:t>返回存储空间的大小</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TargetApi</a:t>
            </a:r>
            <a:r>
              <a:rPr lang="en-US" altLang="zh-CN" sz="1200" kern="1200" dirty="0" smtClean="0">
                <a:solidFill>
                  <a:schemeClr val="tx1"/>
                </a:solidFill>
                <a:latin typeface="+mn-lt"/>
                <a:ea typeface="+mn-ea"/>
                <a:cs typeface="+mn-cs"/>
              </a:rPr>
              <a:t>(Build.VERSION_CODES.</a:t>
            </a:r>
            <a:r>
              <a:rPr lang="en-US" altLang="zh-CN" sz="1200" i="1" kern="1200" dirty="0" smtClean="0">
                <a:solidFill>
                  <a:schemeClr val="tx1"/>
                </a:solidFill>
                <a:latin typeface="+mn-lt"/>
                <a:ea typeface="+mn-ea"/>
                <a:cs typeface="+mn-cs"/>
              </a:rPr>
              <a:t>JELLY_BEAN_MR2)</a:t>
            </a:r>
          </a:p>
          <a:p>
            <a:r>
              <a:rPr lang="en-US" altLang="zh-CN" sz="1200" b="1" kern="1200" dirty="0" smtClean="0">
                <a:solidFill>
                  <a:schemeClr val="tx1"/>
                </a:solidFill>
                <a:latin typeface="+mn-lt"/>
                <a:ea typeface="+mn-ea"/>
                <a:cs typeface="+mn-cs"/>
              </a:rPr>
              <a:t>private String </a:t>
            </a:r>
            <a:r>
              <a:rPr lang="en-US" altLang="zh-CN" sz="1200" b="1" kern="1200" dirty="0" err="1" smtClean="0">
                <a:solidFill>
                  <a:schemeClr val="tx1"/>
                </a:solidFill>
                <a:latin typeface="+mn-lt"/>
                <a:ea typeface="+mn-ea"/>
                <a:cs typeface="+mn-cs"/>
              </a:rPr>
              <a:t>getInternalStorageSpaceSize</a:t>
            </a:r>
            <a:r>
              <a:rPr lang="en-US" altLang="zh-CN" sz="1200" b="1"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File path =</a:t>
            </a:r>
            <a:r>
              <a:rPr lang="en-US" altLang="zh-CN" sz="1200" kern="1200" dirty="0" err="1" smtClean="0">
                <a:solidFill>
                  <a:schemeClr val="tx1"/>
                </a:solidFill>
                <a:latin typeface="+mn-lt"/>
                <a:ea typeface="+mn-ea"/>
                <a:cs typeface="+mn-cs"/>
              </a:rPr>
              <a:t>Environment.</a:t>
            </a:r>
            <a:r>
              <a:rPr lang="en-US" altLang="zh-CN" sz="1200" i="1" kern="1200" dirty="0" err="1" smtClean="0">
                <a:solidFill>
                  <a:schemeClr val="tx1"/>
                </a:solidFill>
                <a:latin typeface="+mn-lt"/>
                <a:ea typeface="+mn-ea"/>
                <a:cs typeface="+mn-cs"/>
              </a:rPr>
              <a:t>getDataDirectory</a:t>
            </a:r>
            <a:r>
              <a:rPr lang="en-US" altLang="zh-CN" sz="1200" i="1" kern="1200" dirty="0" smtClean="0">
                <a:solidFill>
                  <a:schemeClr val="tx1"/>
                </a:solidFill>
                <a:latin typeface="+mn-lt"/>
                <a:ea typeface="+mn-ea"/>
                <a:cs typeface="+mn-cs"/>
              </a:rPr>
              <a:t>();</a:t>
            </a:r>
          </a:p>
          <a:p>
            <a:r>
              <a:rPr lang="en-US" altLang="zh-CN" sz="1200" kern="1200" dirty="0" err="1" smtClean="0">
                <a:solidFill>
                  <a:schemeClr val="tx1"/>
                </a:solidFill>
                <a:latin typeface="+mn-lt"/>
                <a:ea typeface="+mn-ea"/>
                <a:cs typeface="+mn-cs"/>
              </a:rPr>
              <a:t>StatFs</a:t>
            </a:r>
            <a:r>
              <a:rPr lang="en-US" altLang="zh-CN" sz="1200" kern="1200" dirty="0" smtClean="0">
                <a:solidFill>
                  <a:schemeClr val="tx1"/>
                </a:solidFill>
                <a:latin typeface="+mn-lt"/>
                <a:ea typeface="+mn-ea"/>
                <a:cs typeface="+mn-cs"/>
              </a:rPr>
              <a:t> stat=</a:t>
            </a:r>
            <a:r>
              <a:rPr lang="en-US" altLang="zh-CN" sz="1200" b="1" kern="1200" dirty="0" smtClean="0">
                <a:solidFill>
                  <a:schemeClr val="tx1"/>
                </a:solidFill>
                <a:latin typeface="+mn-lt"/>
                <a:ea typeface="+mn-ea"/>
                <a:cs typeface="+mn-cs"/>
              </a:rPr>
              <a:t>new </a:t>
            </a:r>
            <a:r>
              <a:rPr lang="en-US" altLang="zh-CN" sz="1200" b="1" kern="1200" dirty="0" err="1" smtClean="0">
                <a:solidFill>
                  <a:schemeClr val="tx1"/>
                </a:solidFill>
                <a:latin typeface="+mn-lt"/>
                <a:ea typeface="+mn-ea"/>
                <a:cs typeface="+mn-cs"/>
              </a:rPr>
              <a:t>StatFs</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path.getPath</a:t>
            </a:r>
            <a:r>
              <a:rPr lang="en-US" altLang="zh-CN" sz="1200" b="1"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blockSize</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stat.getBlockSizeLong</a:t>
            </a:r>
            <a:r>
              <a:rPr lang="en-US" altLang="zh-CN" sz="1200" b="1"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totalBlocks</a:t>
            </a:r>
            <a:r>
              <a:rPr lang="en-US" altLang="zh-CN" sz="1200" b="1" kern="1200" dirty="0" smtClean="0">
                <a:solidFill>
                  <a:schemeClr val="tx1"/>
                </a:solidFill>
                <a:latin typeface="+mn-lt"/>
                <a:ea typeface="+mn-ea"/>
                <a:cs typeface="+mn-cs"/>
              </a:rPr>
              <a:t> =</a:t>
            </a:r>
            <a:r>
              <a:rPr lang="en-US" altLang="zh-CN" sz="1200" b="1" kern="1200" dirty="0" err="1" smtClean="0">
                <a:solidFill>
                  <a:schemeClr val="tx1"/>
                </a:solidFill>
                <a:latin typeface="+mn-lt"/>
                <a:ea typeface="+mn-ea"/>
                <a:cs typeface="+mn-cs"/>
              </a:rPr>
              <a:t>stat.getBlockCountLong</a:t>
            </a:r>
            <a:r>
              <a:rPr lang="en-US" altLang="zh-CN" sz="1200" b="1"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availableBlocks</a:t>
            </a:r>
            <a:r>
              <a:rPr lang="en-US" altLang="zh-CN" sz="1200" b="1" kern="1200" dirty="0" smtClean="0">
                <a:solidFill>
                  <a:schemeClr val="tx1"/>
                </a:solidFill>
                <a:latin typeface="+mn-lt"/>
                <a:ea typeface="+mn-ea"/>
                <a:cs typeface="+mn-cs"/>
              </a:rPr>
              <a:t> =</a:t>
            </a:r>
            <a:r>
              <a:rPr lang="en-US" altLang="zh-CN" sz="1200" b="1" kern="1200" dirty="0" err="1" smtClean="0">
                <a:solidFill>
                  <a:schemeClr val="tx1"/>
                </a:solidFill>
                <a:latin typeface="+mn-lt"/>
                <a:ea typeface="+mn-ea"/>
                <a:cs typeface="+mn-cs"/>
              </a:rPr>
              <a:t>stat.getAvailableBlocksLong</a:t>
            </a:r>
            <a:r>
              <a:rPr lang="en-US" altLang="zh-CN" sz="1200" b="1"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totalSize</a:t>
            </a:r>
            <a:r>
              <a:rPr lang="en-US" altLang="zh-CN" sz="1200" b="1" kern="1200" dirty="0" smtClean="0">
                <a:solidFill>
                  <a:schemeClr val="tx1"/>
                </a:solidFill>
                <a:latin typeface="+mn-lt"/>
                <a:ea typeface="+mn-ea"/>
                <a:cs typeface="+mn-cs"/>
              </a:rPr>
              <a:t> =</a:t>
            </a:r>
            <a:r>
              <a:rPr lang="en-US" altLang="zh-CN" sz="1200" b="1" kern="1200" dirty="0" err="1" smtClean="0">
                <a:solidFill>
                  <a:schemeClr val="tx1"/>
                </a:solidFill>
                <a:latin typeface="+mn-lt"/>
                <a:ea typeface="+mn-ea"/>
                <a:cs typeface="+mn-cs"/>
              </a:rPr>
              <a:t>blockSize</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totalBlocks</a:t>
            </a:r>
            <a:r>
              <a:rPr lang="en-US" altLang="zh-CN" sz="1200" b="1"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long </a:t>
            </a:r>
            <a:r>
              <a:rPr lang="en-US" altLang="zh-CN" sz="1200" b="1" kern="1200" dirty="0" err="1" smtClean="0">
                <a:solidFill>
                  <a:schemeClr val="tx1"/>
                </a:solidFill>
                <a:latin typeface="+mn-lt"/>
                <a:ea typeface="+mn-ea"/>
                <a:cs typeface="+mn-cs"/>
              </a:rPr>
              <a:t>availSize</a:t>
            </a:r>
            <a:r>
              <a:rPr lang="en-US" altLang="zh-CN" sz="1200" b="1" kern="1200" dirty="0" smtClean="0">
                <a:solidFill>
                  <a:schemeClr val="tx1"/>
                </a:solidFill>
                <a:latin typeface="+mn-lt"/>
                <a:ea typeface="+mn-ea"/>
                <a:cs typeface="+mn-cs"/>
              </a:rPr>
              <a:t> =</a:t>
            </a:r>
            <a:r>
              <a:rPr lang="en-US" altLang="zh-CN" sz="1200" b="1" kern="1200" dirty="0" err="1" smtClean="0">
                <a:solidFill>
                  <a:schemeClr val="tx1"/>
                </a:solidFill>
                <a:latin typeface="+mn-lt"/>
                <a:ea typeface="+mn-ea"/>
                <a:cs typeface="+mn-cs"/>
              </a:rPr>
              <a:t>blockSize</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availableBlocks</a:t>
            </a:r>
            <a:r>
              <a:rPr lang="en-US" altLang="zh-CN" sz="1200" b="1"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String </a:t>
            </a:r>
            <a:r>
              <a:rPr lang="en-US" altLang="zh-CN" sz="1200" kern="1200" dirty="0" err="1" smtClean="0">
                <a:solidFill>
                  <a:schemeClr val="tx1"/>
                </a:solidFill>
                <a:latin typeface="+mn-lt"/>
                <a:ea typeface="+mn-ea"/>
                <a:cs typeface="+mn-cs"/>
              </a:rPr>
              <a:t>totalStr</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Formatter.</a:t>
            </a:r>
            <a:r>
              <a:rPr lang="en-US" altLang="zh-CN" sz="1200" i="1" kern="1200" dirty="0" err="1" smtClean="0">
                <a:solidFill>
                  <a:schemeClr val="tx1"/>
                </a:solidFill>
                <a:latin typeface="+mn-lt"/>
                <a:ea typeface="+mn-ea"/>
                <a:cs typeface="+mn-cs"/>
              </a:rPr>
              <a:t>formatFileSize</a:t>
            </a:r>
            <a:r>
              <a:rPr lang="en-US" altLang="zh-CN" sz="1200" i="1" kern="1200" dirty="0" smtClean="0">
                <a:solidFill>
                  <a:schemeClr val="tx1"/>
                </a:solidFill>
                <a:latin typeface="+mn-lt"/>
                <a:ea typeface="+mn-ea"/>
                <a:cs typeface="+mn-cs"/>
              </a:rPr>
              <a:t>(</a:t>
            </a:r>
            <a:r>
              <a:rPr lang="en-US" altLang="zh-CN" sz="1200" b="1" i="1" kern="1200" dirty="0" smtClean="0">
                <a:solidFill>
                  <a:schemeClr val="tx1"/>
                </a:solidFill>
                <a:latin typeface="+mn-lt"/>
                <a:ea typeface="+mn-ea"/>
                <a:cs typeface="+mn-cs"/>
              </a:rPr>
              <a:t>this, </a:t>
            </a:r>
            <a:r>
              <a:rPr lang="en-US" altLang="zh-CN" sz="1200" b="1" i="1" kern="1200" dirty="0" err="1" smtClean="0">
                <a:solidFill>
                  <a:schemeClr val="tx1"/>
                </a:solidFill>
                <a:latin typeface="+mn-lt"/>
                <a:ea typeface="+mn-ea"/>
                <a:cs typeface="+mn-cs"/>
              </a:rPr>
              <a:t>totalSize</a:t>
            </a:r>
            <a:r>
              <a:rPr lang="en-US" altLang="zh-CN" sz="1200" b="1" i="1"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String </a:t>
            </a:r>
            <a:r>
              <a:rPr lang="en-US" altLang="zh-CN" sz="1200" kern="1200" dirty="0" err="1" smtClean="0">
                <a:solidFill>
                  <a:schemeClr val="tx1"/>
                </a:solidFill>
                <a:latin typeface="+mn-lt"/>
                <a:ea typeface="+mn-ea"/>
                <a:cs typeface="+mn-cs"/>
              </a:rPr>
              <a:t>availStr</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Formatter.</a:t>
            </a:r>
            <a:r>
              <a:rPr lang="en-US" altLang="zh-CN" sz="1200" i="1" kern="1200" dirty="0" err="1" smtClean="0">
                <a:solidFill>
                  <a:schemeClr val="tx1"/>
                </a:solidFill>
                <a:latin typeface="+mn-lt"/>
                <a:ea typeface="+mn-ea"/>
                <a:cs typeface="+mn-cs"/>
              </a:rPr>
              <a:t>formatFileSize</a:t>
            </a:r>
            <a:r>
              <a:rPr lang="en-US" altLang="zh-CN" sz="1200" i="1" kern="1200" dirty="0" smtClean="0">
                <a:solidFill>
                  <a:schemeClr val="tx1"/>
                </a:solidFill>
                <a:latin typeface="+mn-lt"/>
                <a:ea typeface="+mn-ea"/>
                <a:cs typeface="+mn-cs"/>
              </a:rPr>
              <a:t>(</a:t>
            </a:r>
            <a:r>
              <a:rPr lang="en-US" altLang="zh-CN" sz="1200" b="1" i="1" kern="1200" dirty="0" smtClean="0">
                <a:solidFill>
                  <a:schemeClr val="tx1"/>
                </a:solidFill>
                <a:latin typeface="+mn-lt"/>
                <a:ea typeface="+mn-ea"/>
                <a:cs typeface="+mn-cs"/>
              </a:rPr>
              <a:t>this, </a:t>
            </a:r>
            <a:r>
              <a:rPr lang="en-US" altLang="zh-CN" sz="1200" b="1" i="1" kern="1200" dirty="0" err="1" smtClean="0">
                <a:solidFill>
                  <a:schemeClr val="tx1"/>
                </a:solidFill>
                <a:latin typeface="+mn-lt"/>
                <a:ea typeface="+mn-ea"/>
                <a:cs typeface="+mn-cs"/>
              </a:rPr>
              <a:t>availSize</a:t>
            </a:r>
            <a:r>
              <a:rPr lang="en-US" altLang="zh-CN" sz="1200" b="1" i="1"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String </a:t>
            </a:r>
            <a:r>
              <a:rPr lang="en-US" altLang="zh-CN" sz="1200" kern="1200" dirty="0" err="1" smtClean="0">
                <a:solidFill>
                  <a:schemeClr val="tx1"/>
                </a:solidFill>
                <a:latin typeface="+mn-lt"/>
                <a:ea typeface="+mn-ea"/>
                <a:cs typeface="+mn-cs"/>
              </a:rPr>
              <a:t>storageStr</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内置总内存空间为</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totalStr</a:t>
            </a:r>
            <a:r>
              <a:rPr lang="en-US" altLang="zh-CN" sz="1200" kern="1200" dirty="0" smtClean="0">
                <a:solidFill>
                  <a:schemeClr val="tx1"/>
                </a:solidFill>
                <a:latin typeface="+mn-lt"/>
                <a:ea typeface="+mn-ea"/>
                <a:cs typeface="+mn-cs"/>
              </a:rPr>
              <a:t>+"\n"+"</a:t>
            </a:r>
            <a:r>
              <a:rPr lang="zh-CN" altLang="en-US" sz="1200" kern="1200" dirty="0" smtClean="0">
                <a:solidFill>
                  <a:schemeClr val="tx1"/>
                </a:solidFill>
                <a:latin typeface="+mn-lt"/>
                <a:ea typeface="+mn-ea"/>
                <a:cs typeface="+mn-cs"/>
              </a:rPr>
              <a:t>可用空间为</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availStr</a:t>
            </a:r>
            <a:r>
              <a:rPr lang="en-US" altLang="zh-CN" sz="1200" kern="1200" dirty="0" smtClean="0">
                <a:solidFill>
                  <a:schemeClr val="tx1"/>
                </a:solidFill>
                <a:latin typeface="+mn-lt"/>
                <a:ea typeface="+mn-ea"/>
                <a:cs typeface="+mn-cs"/>
              </a:rPr>
              <a:t>;</a:t>
            </a:r>
          </a:p>
          <a:p>
            <a:r>
              <a:rPr lang="en-US" altLang="zh-CN" sz="1200" b="1" kern="1200" dirty="0" smtClean="0">
                <a:solidFill>
                  <a:schemeClr val="tx1"/>
                </a:solidFill>
                <a:latin typeface="+mn-lt"/>
                <a:ea typeface="+mn-ea"/>
                <a:cs typeface="+mn-cs"/>
              </a:rPr>
              <a:t>return </a:t>
            </a:r>
            <a:r>
              <a:rPr lang="en-US" altLang="zh-CN" sz="1200" b="1" kern="1200" dirty="0" err="1" smtClean="0">
                <a:solidFill>
                  <a:schemeClr val="tx1"/>
                </a:solidFill>
                <a:latin typeface="+mn-lt"/>
                <a:ea typeface="+mn-ea"/>
                <a:cs typeface="+mn-cs"/>
              </a:rPr>
              <a:t>storageStr</a:t>
            </a:r>
            <a:r>
              <a:rPr lang="en-US" altLang="zh-CN" sz="1200" b="1"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a:t>
            </a:r>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47</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69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70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71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72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73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en-US" altLang="zh-CN" dirty="0" smtClean="0"/>
              <a:t>Cannot complete the install because of a conflicting dependency.</a:t>
            </a:r>
          </a:p>
          <a:p>
            <a:r>
              <a:rPr lang="en-US" altLang="zh-CN" dirty="0" smtClean="0"/>
              <a:t>  Software being installed: Android Native Development Tools 23.0.4.1468518 (</a:t>
            </a:r>
            <a:r>
              <a:rPr lang="en-US" altLang="zh-CN" dirty="0" err="1" smtClean="0"/>
              <a:t>com.android.ide.eclipse.ndk.feature.feature.group</a:t>
            </a:r>
            <a:r>
              <a:rPr lang="en-US" altLang="zh-CN" dirty="0" smtClean="0"/>
              <a:t> 23.0.4.1468518)</a:t>
            </a:r>
          </a:p>
          <a:p>
            <a:r>
              <a:rPr lang="en-US" altLang="zh-CN" dirty="0" smtClean="0"/>
              <a:t>  Software currently installed: Android Developer Tools 22.2.1.v201309180102-833290 (</a:t>
            </a:r>
            <a:r>
              <a:rPr lang="en-US" altLang="zh-CN" dirty="0" err="1" smtClean="0"/>
              <a:t>com.android.ide.eclipse.adt.package.product</a:t>
            </a:r>
            <a:r>
              <a:rPr lang="en-US" altLang="zh-CN" dirty="0" smtClean="0"/>
              <a:t> 22.2.1.v201309180102-833290)</a:t>
            </a:r>
          </a:p>
          <a:p>
            <a:r>
              <a:rPr lang="en-US" altLang="zh-CN" dirty="0" smtClean="0"/>
              <a:t>  Only one of the following can be installed at once: </a:t>
            </a:r>
          </a:p>
          <a:p>
            <a:r>
              <a:rPr lang="en-US" altLang="zh-CN" dirty="0" smtClean="0"/>
              <a:t>    ADT CDT Integration 23.0.4.1468518 (</a:t>
            </a:r>
            <a:r>
              <a:rPr lang="en-US" altLang="zh-CN" dirty="0" err="1" smtClean="0"/>
              <a:t>com.android.ide.eclipse.ndk</a:t>
            </a:r>
            <a:r>
              <a:rPr lang="en-US" altLang="zh-CN" dirty="0" smtClean="0"/>
              <a:t> 23.0.4.1468518)</a:t>
            </a:r>
          </a:p>
          <a:p>
            <a:r>
              <a:rPr lang="en-US" altLang="zh-CN" dirty="0" smtClean="0"/>
              <a:t>    ADT CDT Integration 22.2.1.v201309180102-833290 (</a:t>
            </a:r>
            <a:r>
              <a:rPr lang="en-US" altLang="zh-CN" dirty="0" err="1" smtClean="0"/>
              <a:t>com.android.ide.eclipse.ndk</a:t>
            </a:r>
            <a:r>
              <a:rPr lang="en-US" altLang="zh-CN" dirty="0" smtClean="0"/>
              <a:t> 22.2.1.v201309180102-833290)</a:t>
            </a:r>
          </a:p>
          <a:p>
            <a:r>
              <a:rPr lang="en-US" altLang="zh-CN" dirty="0" smtClean="0"/>
              <a:t>  Cannot satisfy dependency:</a:t>
            </a:r>
          </a:p>
          <a:p>
            <a:r>
              <a:rPr lang="en-US" altLang="zh-CN" dirty="0" smtClean="0"/>
              <a:t>    From: ADT Package 22.2.1.v201309180102-833290 (</a:t>
            </a:r>
            <a:r>
              <a:rPr lang="en-US" altLang="zh-CN" dirty="0" err="1" smtClean="0"/>
              <a:t>com.android.ide.eclipse.adt.package.feature.group</a:t>
            </a:r>
            <a:r>
              <a:rPr lang="en-US" altLang="zh-CN" dirty="0" smtClean="0"/>
              <a:t> 22.2.1.v201309180102-833290)</a:t>
            </a:r>
          </a:p>
          <a:p>
            <a:r>
              <a:rPr lang="en-US" altLang="zh-CN" dirty="0" smtClean="0"/>
              <a:t>    To: </a:t>
            </a:r>
            <a:r>
              <a:rPr lang="en-US" altLang="zh-CN" dirty="0" err="1" smtClean="0"/>
              <a:t>com.android.ide.eclipse.ndk.feature.group</a:t>
            </a:r>
            <a:r>
              <a:rPr lang="en-US" altLang="zh-CN" dirty="0" smtClean="0"/>
              <a:t> 22.2.0</a:t>
            </a:r>
          </a:p>
          <a:p>
            <a:r>
              <a:rPr lang="en-US" altLang="zh-CN" dirty="0" smtClean="0"/>
              <a:t>  Cannot satisfy dependency:</a:t>
            </a:r>
          </a:p>
          <a:p>
            <a:r>
              <a:rPr lang="en-US" altLang="zh-CN" dirty="0" smtClean="0"/>
              <a:t>    From: Android Developer Tools 22.2.1.v201309180102-833290 (</a:t>
            </a:r>
            <a:r>
              <a:rPr lang="en-US" altLang="zh-CN" dirty="0" err="1" smtClean="0"/>
              <a:t>com.android.ide.eclipse.adt.package.product</a:t>
            </a:r>
            <a:r>
              <a:rPr lang="en-US" altLang="zh-CN" dirty="0" smtClean="0"/>
              <a:t> 22.2.1.v201309180102-833290)</a:t>
            </a:r>
          </a:p>
          <a:p>
            <a:r>
              <a:rPr lang="en-US" altLang="zh-CN" dirty="0" smtClean="0"/>
              <a:t>    To: </a:t>
            </a:r>
            <a:r>
              <a:rPr lang="en-US" altLang="zh-CN" dirty="0" err="1" smtClean="0"/>
              <a:t>com.android.ide.eclipse.adt.package.feature.group</a:t>
            </a:r>
            <a:r>
              <a:rPr lang="en-US" altLang="zh-CN" dirty="0" smtClean="0"/>
              <a:t> [22.2.1.v201309180102-833290]</a:t>
            </a:r>
          </a:p>
          <a:p>
            <a:r>
              <a:rPr lang="en-US" altLang="zh-CN" dirty="0" smtClean="0"/>
              <a:t>  Cannot satisfy dependency:</a:t>
            </a:r>
          </a:p>
          <a:p>
            <a:r>
              <a:rPr lang="en-US" altLang="zh-CN" dirty="0" smtClean="0"/>
              <a:t>    From: Android Native Development Tools 23.0.4.1468518 (</a:t>
            </a:r>
            <a:r>
              <a:rPr lang="en-US" altLang="zh-CN" dirty="0" err="1" smtClean="0"/>
              <a:t>com.android.ide.eclipse.ndk.feature.feature.group</a:t>
            </a:r>
            <a:r>
              <a:rPr lang="en-US" altLang="zh-CN" dirty="0" smtClean="0"/>
              <a:t> 23.0.4.1468518)</a:t>
            </a:r>
          </a:p>
          <a:p>
            <a:r>
              <a:rPr lang="en-US" altLang="zh-CN" dirty="0" smtClean="0"/>
              <a:t>    To: </a:t>
            </a:r>
            <a:r>
              <a:rPr lang="en-US" altLang="zh-CN" dirty="0" err="1" smtClean="0"/>
              <a:t>com.android.ide.eclipse.ndk</a:t>
            </a:r>
            <a:r>
              <a:rPr lang="en-US" altLang="zh-CN" dirty="0" smtClean="0"/>
              <a:t> [23.0.4.1468518]</a:t>
            </a:r>
          </a:p>
          <a:p>
            <a:r>
              <a:rPr lang="en-US" altLang="zh-CN" dirty="0" smtClean="0"/>
              <a:t>  Cannot satisfy dependency:</a:t>
            </a:r>
          </a:p>
          <a:p>
            <a:r>
              <a:rPr lang="en-US" altLang="zh-CN" dirty="0" smtClean="0"/>
              <a:t>    From: Android Native Development Tools 22.2.1.v201309180102-833290 (</a:t>
            </a:r>
            <a:r>
              <a:rPr lang="en-US" altLang="zh-CN" dirty="0" err="1" smtClean="0"/>
              <a:t>com.android.ide.eclipse.ndk.feature.group</a:t>
            </a:r>
            <a:r>
              <a:rPr lang="en-US" altLang="zh-CN" dirty="0" smtClean="0"/>
              <a:t> 22.2.1.v201309180102-833290)</a:t>
            </a:r>
          </a:p>
          <a:p>
            <a:r>
              <a:rPr lang="en-US" altLang="zh-CN" dirty="0" smtClean="0"/>
              <a:t>    To: </a:t>
            </a:r>
            <a:r>
              <a:rPr lang="en-US" altLang="zh-CN" dirty="0" err="1" smtClean="0"/>
              <a:t>com.android.ide.eclipse.ndk</a:t>
            </a:r>
            <a:r>
              <a:rPr lang="en-US" altLang="zh-CN" dirty="0" smtClean="0"/>
              <a:t> [22.2.1.v201309180102-833290]</a:t>
            </a:r>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75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48</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76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78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latin typeface="+mn-lt"/>
                <a:ea typeface="+mn-ea"/>
                <a:cs typeface="+mn-cs"/>
              </a:rPr>
              <a:t>An error occurred while uninstalling</a:t>
            </a:r>
          </a:p>
          <a:p>
            <a:r>
              <a:rPr lang="en-US" altLang="zh-CN" sz="1200" kern="1200" dirty="0" smtClean="0">
                <a:solidFill>
                  <a:schemeClr val="tx1"/>
                </a:solidFill>
                <a:latin typeface="+mn-lt"/>
                <a:ea typeface="+mn-ea"/>
                <a:cs typeface="+mn-cs"/>
              </a:rPr>
              <a:t>session context was:(profile=profile, phase=org.eclipse.equinox.internal.p2.engine.phases.Uninstall, operand=[R]org.eclipse.rcp.configuration_root.win32.win32.x86 1.0.0.M20130204-1200 --&gt; null, action=org.eclipse.equinox.internal.p2.touchpoint.natives.actions.CleanupzipAction).</a:t>
            </a:r>
          </a:p>
          <a:p>
            <a:r>
              <a:rPr lang="en-US" altLang="zh-CN" sz="1200" kern="1200" dirty="0" smtClean="0">
                <a:solidFill>
                  <a:schemeClr val="tx1"/>
                </a:solidFill>
                <a:latin typeface="+mn-lt"/>
                <a:ea typeface="+mn-ea"/>
                <a:cs typeface="+mn-cs"/>
              </a:rPr>
              <a:t>Backup of file E:\soft\Android\AndrioEclipse\eclipse\eclipse.exe failed.</a:t>
            </a:r>
          </a:p>
          <a:p>
            <a:r>
              <a:rPr lang="en-US" altLang="zh-CN" sz="1200" kern="1200" dirty="0" smtClean="0">
                <a:solidFill>
                  <a:schemeClr val="tx1"/>
                </a:solidFill>
                <a:latin typeface="+mn-lt"/>
                <a:ea typeface="+mn-ea"/>
                <a:cs typeface="+mn-cs"/>
              </a:rPr>
              <a:t>Can not remove : E:\soft\Android\AndrioEclipse\eclipse\eclipse.exe</a:t>
            </a: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删除之后，又出现新的错误了。 晕倒呀</a:t>
            </a:r>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79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80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81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82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zh-CN" altLang="en-US" dirty="0"/>
          </a:p>
        </p:txBody>
      </p:sp>
      <p:sp>
        <p:nvSpPr>
          <p:cNvPr id="4" name="页脚占位符 3"/>
          <p:cNvSpPr>
            <a:spLocks noGrp="1"/>
          </p:cNvSpPr>
          <p:nvPr>
            <p:ph type="ftr" sz="quarter" idx="10"/>
          </p:nvPr>
        </p:nvSpPr>
        <p:spPr/>
        <p:txBody>
          <a:bodyPr/>
          <a:lstStyle/>
          <a:p>
            <a:r>
              <a:rPr lang="zh-CN" altLang="en-US" smtClean="0"/>
              <a:t>版权所有作者：巫晓福</a:t>
            </a:r>
            <a:endParaRPr lang="zh-CN" altLang="en-US"/>
          </a:p>
        </p:txBody>
      </p:sp>
      <p:sp>
        <p:nvSpPr>
          <p:cNvPr id="5" name="灯片编号占位符 4"/>
          <p:cNvSpPr>
            <a:spLocks noGrp="1"/>
          </p:cNvSpPr>
          <p:nvPr>
            <p:ph type="sldNum" sz="quarter" idx="11"/>
          </p:nvPr>
        </p:nvSpPr>
        <p:spPr/>
        <p:txBody>
          <a:bodyPr/>
          <a:lstStyle/>
          <a:p>
            <a:fld id="{0C8DA765-E576-4CD9-809C-E878F19273B9}" type="slidenum">
              <a:rPr lang="zh-CN" altLang="en-US" smtClean="0"/>
              <a:pPr/>
              <a:t>54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cap="none" baseline="0"/>
            </a:lvl1pPr>
          </a:lstStyle>
          <a:p>
            <a:r>
              <a:rPr kumimoji="0" lang="zh-CN" altLang="en-US" dirty="0" smtClean="0"/>
              <a:t>单击此处编辑母版标题样式</a:t>
            </a:r>
            <a:endParaRPr kumimoji="0" lang="en-US" dirty="0"/>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r>
              <a:rPr lang="en-US" altLang="zh-CN" smtClean="0"/>
              <a:t>2014/11/1</a:t>
            </a:r>
            <a:endParaRPr lang="zh-CN" altLang="en-US"/>
          </a:p>
        </p:txBody>
      </p:sp>
      <p:sp>
        <p:nvSpPr>
          <p:cNvPr id="17" name="页脚占位符 16"/>
          <p:cNvSpPr>
            <a:spLocks noGrp="1"/>
          </p:cNvSpPr>
          <p:nvPr>
            <p:ph type="ftr" sz="quarter" idx="11"/>
          </p:nvPr>
        </p:nvSpPr>
        <p:spPr bwMode="auto">
          <a:xfrm rot="5400000">
            <a:off x="7077269" y="4181669"/>
            <a:ext cx="3657600" cy="384048"/>
          </a:xfrm>
        </p:spPr>
        <p:txBody>
          <a:bodyPr/>
          <a:lstStyle/>
          <a:p>
            <a:r>
              <a:rPr lang="en-US" altLang="zh-CN" smtClean="0"/>
              <a:t>Android </a:t>
            </a:r>
            <a:r>
              <a:rPr lang="zh-CN" altLang="en-US" smtClean="0"/>
              <a:t>手机软件研发</a:t>
            </a:r>
            <a:endParaRPr lang="zh-CN"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3DCFEBBF-06B3-4C64-91FC-DE3D5819187A}"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2014/11/1</a:t>
            </a:r>
            <a:endParaRPr lang="zh-CN" altLang="en-US"/>
          </a:p>
        </p:txBody>
      </p:sp>
      <p:sp>
        <p:nvSpPr>
          <p:cNvPr id="5" name="页脚占位符 4"/>
          <p:cNvSpPr>
            <a:spLocks noGrp="1"/>
          </p:cNvSpPr>
          <p:nvPr>
            <p:ph type="ftr" sz="quarter" idx="11"/>
          </p:nvPr>
        </p:nvSpPr>
        <p:spPr/>
        <p:txBody>
          <a:bodyPr/>
          <a:lstStyle/>
          <a:p>
            <a:r>
              <a:rPr lang="en-US" altLang="zh-CN" smtClean="0"/>
              <a:t>Android </a:t>
            </a:r>
            <a:r>
              <a:rPr lang="zh-CN" altLang="en-US" smtClean="0"/>
              <a:t>手机软件研发</a:t>
            </a:r>
            <a:endParaRPr lang="zh-CN" altLang="en-US"/>
          </a:p>
        </p:txBody>
      </p:sp>
      <p:sp>
        <p:nvSpPr>
          <p:cNvPr id="6" name="灯片编号占位符 5"/>
          <p:cNvSpPr>
            <a:spLocks noGrp="1"/>
          </p:cNvSpPr>
          <p:nvPr>
            <p:ph type="sldNum" sz="quarter" idx="12"/>
          </p:nvPr>
        </p:nvSpPr>
        <p:spPr/>
        <p:txBody>
          <a:bodyPr/>
          <a:lstStyle/>
          <a:p>
            <a:fld id="{3DCFEBBF-06B3-4C64-91FC-DE3D5819187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2014/11/1</a:t>
            </a:r>
            <a:endParaRPr lang="zh-CN" altLang="en-US"/>
          </a:p>
        </p:txBody>
      </p:sp>
      <p:sp>
        <p:nvSpPr>
          <p:cNvPr id="5" name="页脚占位符 4"/>
          <p:cNvSpPr>
            <a:spLocks noGrp="1"/>
          </p:cNvSpPr>
          <p:nvPr>
            <p:ph type="ftr" sz="quarter" idx="11"/>
          </p:nvPr>
        </p:nvSpPr>
        <p:spPr/>
        <p:txBody>
          <a:bodyPr/>
          <a:lstStyle/>
          <a:p>
            <a:r>
              <a:rPr lang="en-US" altLang="zh-CN" smtClean="0"/>
              <a:t>Android </a:t>
            </a:r>
            <a:r>
              <a:rPr lang="zh-CN" altLang="en-US" smtClean="0"/>
              <a:t>手机软件研发</a:t>
            </a:r>
            <a:endParaRPr lang="zh-CN" altLang="en-US"/>
          </a:p>
        </p:txBody>
      </p:sp>
      <p:sp>
        <p:nvSpPr>
          <p:cNvPr id="6" name="灯片编号占位符 5"/>
          <p:cNvSpPr>
            <a:spLocks noGrp="1"/>
          </p:cNvSpPr>
          <p:nvPr>
            <p:ph type="sldNum" sz="quarter" idx="12"/>
          </p:nvPr>
        </p:nvSpPr>
        <p:spPr/>
        <p:txBody>
          <a:bodyPr/>
          <a:lstStyle/>
          <a:p>
            <a:fld id="{3DCFEBBF-06B3-4C64-91FC-DE3D5819187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28596" y="71414"/>
            <a:ext cx="7467600" cy="511156"/>
          </a:xfrm>
        </p:spPr>
        <p:txBody>
          <a:bodyPr/>
          <a:lstStyle>
            <a:lvl1pPr>
              <a:defRPr cap="none" baseline="0"/>
            </a:lvl1pPr>
          </a:lstStyle>
          <a:p>
            <a:r>
              <a:rPr kumimoji="0" lang="zh-CN" altLang="en-US" dirty="0" smtClean="0"/>
              <a:t>单击此处编辑母版标题样式</a:t>
            </a:r>
            <a:endParaRPr kumimoji="0" lang="en-US" dirty="0"/>
          </a:p>
        </p:txBody>
      </p:sp>
      <p:sp>
        <p:nvSpPr>
          <p:cNvPr id="8" name="内容占位符 7"/>
          <p:cNvSpPr>
            <a:spLocks noGrp="1"/>
          </p:cNvSpPr>
          <p:nvPr>
            <p:ph sz="quarter" idx="1"/>
          </p:nvPr>
        </p:nvSpPr>
        <p:spPr>
          <a:xfrm>
            <a:off x="428596" y="785794"/>
            <a:ext cx="7467600" cy="5016628"/>
          </a:xfrm>
        </p:spPr>
        <p:txBody>
          <a:bodyPr/>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7" name="日期占位符 6"/>
          <p:cNvSpPr>
            <a:spLocks noGrp="1"/>
          </p:cNvSpPr>
          <p:nvPr>
            <p:ph type="dt" sz="half" idx="14"/>
          </p:nvPr>
        </p:nvSpPr>
        <p:spPr/>
        <p:txBody>
          <a:bodyPr rtlCol="0"/>
          <a:lstStyle>
            <a:lvl1pPr>
              <a:defRPr sz="800" baseline="0"/>
            </a:lvl1pPr>
          </a:lstStyle>
          <a:p>
            <a:r>
              <a:rPr lang="en-US" altLang="zh-CN" dirty="0" smtClean="0"/>
              <a:t>2014/11/1</a:t>
            </a:r>
            <a:endParaRPr lang="zh-CN" altLang="en-US" dirty="0"/>
          </a:p>
        </p:txBody>
      </p:sp>
      <p:sp>
        <p:nvSpPr>
          <p:cNvPr id="9" name="灯片编号占位符 8"/>
          <p:cNvSpPr>
            <a:spLocks noGrp="1"/>
          </p:cNvSpPr>
          <p:nvPr>
            <p:ph type="sldNum" sz="quarter" idx="15"/>
          </p:nvPr>
        </p:nvSpPr>
        <p:spPr/>
        <p:txBody>
          <a:bodyPr rtlCol="0"/>
          <a:lstStyle/>
          <a:p>
            <a:fld id="{3DCFEBBF-06B3-4C64-91FC-DE3D5819187A}" type="slidenum">
              <a:rPr lang="zh-CN" altLang="en-US" smtClean="0"/>
              <a:pPr/>
              <a:t>‹#›</a:t>
            </a:fld>
            <a:endParaRPr lang="zh-CN" altLang="en-US"/>
          </a:p>
        </p:txBody>
      </p:sp>
      <p:sp>
        <p:nvSpPr>
          <p:cNvPr id="10" name="页脚占位符 9"/>
          <p:cNvSpPr>
            <a:spLocks noGrp="1"/>
          </p:cNvSpPr>
          <p:nvPr>
            <p:ph type="ftr" sz="quarter" idx="16"/>
          </p:nvPr>
        </p:nvSpPr>
        <p:spPr/>
        <p:txBody>
          <a:bodyPr rtlCol="0"/>
          <a:lstStyle>
            <a:lvl1pPr>
              <a:defRPr sz="800" baseline="0"/>
            </a:lvl1pPr>
          </a:lstStyle>
          <a:p>
            <a:r>
              <a:rPr lang="en-US" altLang="zh-CN" dirty="0" smtClean="0"/>
              <a:t>Android </a:t>
            </a:r>
            <a:r>
              <a:rPr lang="zh-CN" altLang="en-US" dirty="0" smtClean="0"/>
              <a:t>手机软件研发</a:t>
            </a:r>
            <a:endParaRPr lang="zh-CN" altLang="en-US" dirty="0"/>
          </a:p>
        </p:txBody>
      </p:sp>
    </p:spTree>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r>
              <a:rPr lang="en-US" altLang="zh-CN" smtClean="0"/>
              <a:t>2014/11/1</a:t>
            </a:r>
            <a:endParaRPr lang="zh-CN" altLang="en-US"/>
          </a:p>
        </p:txBody>
      </p:sp>
      <p:sp>
        <p:nvSpPr>
          <p:cNvPr id="5" name="页脚占位符 4"/>
          <p:cNvSpPr>
            <a:spLocks noGrp="1"/>
          </p:cNvSpPr>
          <p:nvPr>
            <p:ph type="ftr" sz="quarter" idx="11"/>
          </p:nvPr>
        </p:nvSpPr>
        <p:spPr bwMode="auto">
          <a:xfrm rot="5400000">
            <a:off x="7077456" y="4178808"/>
            <a:ext cx="3657600" cy="384048"/>
          </a:xfrm>
        </p:spPr>
        <p:txBody>
          <a:bodyPr/>
          <a:lstStyle/>
          <a:p>
            <a:r>
              <a:rPr lang="en-US" altLang="zh-CN" smtClean="0"/>
              <a:t>Android </a:t>
            </a:r>
            <a:r>
              <a:rPr lang="zh-CN" altLang="en-US" smtClean="0"/>
              <a:t>手机软件研发</a:t>
            </a:r>
            <a:endParaRPr lang="zh-CN" alt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3DCFEBBF-06B3-4C64-91FC-DE3D5819187A}"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r>
              <a:rPr lang="en-US" altLang="zh-CN" smtClean="0"/>
              <a:t>2014/11/1</a:t>
            </a:r>
            <a:endParaRPr lang="zh-CN" altLang="en-US"/>
          </a:p>
        </p:txBody>
      </p:sp>
      <p:sp>
        <p:nvSpPr>
          <p:cNvPr id="6" name="页脚占位符 5"/>
          <p:cNvSpPr>
            <a:spLocks noGrp="1"/>
          </p:cNvSpPr>
          <p:nvPr>
            <p:ph type="ftr" sz="quarter" idx="11"/>
          </p:nvPr>
        </p:nvSpPr>
        <p:spPr/>
        <p:txBody>
          <a:bodyPr/>
          <a:lstStyle/>
          <a:p>
            <a:r>
              <a:rPr lang="en-US" altLang="zh-CN" smtClean="0"/>
              <a:t>Android </a:t>
            </a:r>
            <a:r>
              <a:rPr lang="zh-CN" altLang="en-US" smtClean="0"/>
              <a:t>手机软件研发</a:t>
            </a:r>
            <a:endParaRPr lang="zh-CN" altLang="en-US"/>
          </a:p>
        </p:txBody>
      </p:sp>
      <p:sp>
        <p:nvSpPr>
          <p:cNvPr id="7" name="灯片编号占位符 6"/>
          <p:cNvSpPr>
            <a:spLocks noGrp="1"/>
          </p:cNvSpPr>
          <p:nvPr>
            <p:ph type="sldNum" sz="quarter" idx="12"/>
          </p:nvPr>
        </p:nvSpPr>
        <p:spPr/>
        <p:txBody>
          <a:bodyPr/>
          <a:lstStyle/>
          <a:p>
            <a:fld id="{3DCFEBBF-06B3-4C64-91FC-DE3D5819187A}" type="slidenum">
              <a:rPr lang="zh-CN" altLang="en-US" smtClean="0"/>
              <a:pPr/>
              <a:t>‹#›</a:t>
            </a:fld>
            <a:endParaRPr lang="zh-CN" altLang="en-US"/>
          </a:p>
        </p:txBody>
      </p:sp>
      <p:sp>
        <p:nvSpPr>
          <p:cNvPr id="9" name="内容占位符 8"/>
          <p:cNvSpPr>
            <a:spLocks noGrp="1"/>
          </p:cNvSpPr>
          <p:nvPr>
            <p:ph sz="quarter" idx="1"/>
          </p:nvPr>
        </p:nvSpPr>
        <p:spPr>
          <a:xfrm>
            <a:off x="642910" y="714356"/>
            <a:ext cx="3657600" cy="5429288"/>
          </a:xfrm>
        </p:spPr>
        <p:txBody>
          <a:bodyPr/>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11" name="内容占位符 10"/>
          <p:cNvSpPr>
            <a:spLocks noGrp="1"/>
          </p:cNvSpPr>
          <p:nvPr>
            <p:ph sz="quarter" idx="2"/>
          </p:nvPr>
        </p:nvSpPr>
        <p:spPr>
          <a:xfrm>
            <a:off x="4357686" y="714356"/>
            <a:ext cx="3657600" cy="542928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8" name="标题 1"/>
          <p:cNvSpPr>
            <a:spLocks noGrp="1"/>
          </p:cNvSpPr>
          <p:nvPr>
            <p:ph type="title"/>
          </p:nvPr>
        </p:nvSpPr>
        <p:spPr>
          <a:xfrm>
            <a:off x="428596" y="71414"/>
            <a:ext cx="7467600" cy="511156"/>
          </a:xfrm>
        </p:spPr>
        <p:txBody>
          <a:bodyPr/>
          <a:lstStyle>
            <a:lvl1pPr>
              <a:defRPr cap="none" baseline="0"/>
            </a:lvl1pPr>
          </a:lstStyle>
          <a:p>
            <a:r>
              <a:rPr kumimoji="0" lang="zh-CN" altLang="en-US" dirty="0" smtClean="0"/>
              <a:t>单击此处编辑母版标题样式</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r>
              <a:rPr lang="en-US" altLang="zh-CN" smtClean="0"/>
              <a:t>2014/11/1</a:t>
            </a:r>
            <a:endParaRPr lang="zh-CN" altLang="en-US"/>
          </a:p>
        </p:txBody>
      </p:sp>
      <p:sp>
        <p:nvSpPr>
          <p:cNvPr id="8" name="页脚占位符 7"/>
          <p:cNvSpPr>
            <a:spLocks noGrp="1"/>
          </p:cNvSpPr>
          <p:nvPr>
            <p:ph type="ftr" sz="quarter" idx="11"/>
          </p:nvPr>
        </p:nvSpPr>
        <p:spPr/>
        <p:txBody>
          <a:bodyPr/>
          <a:lstStyle/>
          <a:p>
            <a:r>
              <a:rPr lang="en-US" altLang="zh-CN" smtClean="0"/>
              <a:t>Android </a:t>
            </a:r>
            <a:r>
              <a:rPr lang="zh-CN" altLang="en-US" smtClean="0"/>
              <a:t>手机软件研发</a:t>
            </a:r>
            <a:endParaRPr lang="zh-CN" altLang="en-US"/>
          </a:p>
        </p:txBody>
      </p:sp>
      <p:sp>
        <p:nvSpPr>
          <p:cNvPr id="9" name="灯片编号占位符 8"/>
          <p:cNvSpPr>
            <a:spLocks noGrp="1"/>
          </p:cNvSpPr>
          <p:nvPr>
            <p:ph type="sldNum" sz="quarter" idx="12"/>
          </p:nvPr>
        </p:nvSpPr>
        <p:spPr/>
        <p:txBody>
          <a:bodyPr/>
          <a:lstStyle/>
          <a:p>
            <a:fld id="{3DCFEBBF-06B3-4C64-91FC-DE3D5819187A}" type="slidenum">
              <a:rPr lang="zh-CN" altLang="en-US" smtClean="0"/>
              <a:pPr/>
              <a:t>‹#›</a:t>
            </a:fld>
            <a:endParaRPr lang="zh-CN" alt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r>
              <a:rPr lang="en-US" altLang="zh-CN" smtClean="0"/>
              <a:t>2014/11/1</a:t>
            </a:r>
            <a:endParaRPr lang="zh-CN" altLang="en-US"/>
          </a:p>
        </p:txBody>
      </p:sp>
      <p:sp>
        <p:nvSpPr>
          <p:cNvPr id="7" name="灯片编号占位符 6"/>
          <p:cNvSpPr>
            <a:spLocks noGrp="1"/>
          </p:cNvSpPr>
          <p:nvPr>
            <p:ph type="sldNum" sz="quarter" idx="11"/>
          </p:nvPr>
        </p:nvSpPr>
        <p:spPr/>
        <p:txBody>
          <a:bodyPr rtlCol="0"/>
          <a:lstStyle/>
          <a:p>
            <a:fld id="{3DCFEBBF-06B3-4C64-91FC-DE3D5819187A}" type="slidenum">
              <a:rPr lang="zh-CN" altLang="en-US" smtClean="0"/>
              <a:pPr/>
              <a:t>‹#›</a:t>
            </a:fld>
            <a:endParaRPr lang="zh-CN" altLang="en-US"/>
          </a:p>
        </p:txBody>
      </p:sp>
      <p:sp>
        <p:nvSpPr>
          <p:cNvPr id="8" name="页脚占位符 7"/>
          <p:cNvSpPr>
            <a:spLocks noGrp="1"/>
          </p:cNvSpPr>
          <p:nvPr>
            <p:ph type="ftr" sz="quarter" idx="12"/>
          </p:nvPr>
        </p:nvSpPr>
        <p:spPr/>
        <p:txBody>
          <a:bodyPr rtlCol="0"/>
          <a:lstStyle/>
          <a:p>
            <a:r>
              <a:rPr lang="en-US" altLang="zh-CN" smtClean="0"/>
              <a:t>Android </a:t>
            </a:r>
            <a:r>
              <a:rPr lang="zh-CN" altLang="en-US" smtClean="0"/>
              <a:t>手机软件研发</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smtClean="0"/>
              <a:t>2014/11/1</a:t>
            </a:r>
            <a:endParaRPr lang="zh-CN" altLang="en-US"/>
          </a:p>
        </p:txBody>
      </p:sp>
      <p:sp>
        <p:nvSpPr>
          <p:cNvPr id="3" name="页脚占位符 2"/>
          <p:cNvSpPr>
            <a:spLocks noGrp="1"/>
          </p:cNvSpPr>
          <p:nvPr>
            <p:ph type="ftr" sz="quarter" idx="11"/>
          </p:nvPr>
        </p:nvSpPr>
        <p:spPr/>
        <p:txBody>
          <a:bodyPr/>
          <a:lstStyle/>
          <a:p>
            <a:r>
              <a:rPr lang="en-US" altLang="zh-CN" smtClean="0"/>
              <a:t>Android </a:t>
            </a:r>
            <a:r>
              <a:rPr lang="zh-CN" altLang="en-US" smtClean="0"/>
              <a:t>手机软件研发</a:t>
            </a:r>
            <a:endParaRPr lang="zh-CN" altLang="en-US"/>
          </a:p>
        </p:txBody>
      </p:sp>
      <p:sp>
        <p:nvSpPr>
          <p:cNvPr id="4" name="灯片编号占位符 3"/>
          <p:cNvSpPr>
            <a:spLocks noGrp="1"/>
          </p:cNvSpPr>
          <p:nvPr>
            <p:ph type="sldNum" sz="quarter" idx="12"/>
          </p:nvPr>
        </p:nvSpPr>
        <p:spPr/>
        <p:txBody>
          <a:bodyPr/>
          <a:lstStyle/>
          <a:p>
            <a:fld id="{3DCFEBBF-06B3-4C64-91FC-DE3D5819187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r>
              <a:rPr lang="en-US" altLang="zh-CN" smtClean="0"/>
              <a:t>2014/11/1</a:t>
            </a:r>
            <a:endParaRPr lang="zh-CN" altLang="en-US"/>
          </a:p>
        </p:txBody>
      </p:sp>
      <p:sp>
        <p:nvSpPr>
          <p:cNvPr id="22" name="灯片编号占位符 21"/>
          <p:cNvSpPr>
            <a:spLocks noGrp="1"/>
          </p:cNvSpPr>
          <p:nvPr>
            <p:ph type="sldNum" sz="quarter" idx="15"/>
          </p:nvPr>
        </p:nvSpPr>
        <p:spPr/>
        <p:txBody>
          <a:bodyPr rtlCol="0"/>
          <a:lstStyle/>
          <a:p>
            <a:fld id="{3DCFEBBF-06B3-4C64-91FC-DE3D5819187A}" type="slidenum">
              <a:rPr lang="zh-CN" altLang="en-US" smtClean="0"/>
              <a:pPr/>
              <a:t>‹#›</a:t>
            </a:fld>
            <a:endParaRPr lang="zh-CN" altLang="en-US"/>
          </a:p>
        </p:txBody>
      </p:sp>
      <p:sp>
        <p:nvSpPr>
          <p:cNvPr id="23" name="页脚占位符 22"/>
          <p:cNvSpPr>
            <a:spLocks noGrp="1"/>
          </p:cNvSpPr>
          <p:nvPr>
            <p:ph type="ftr" sz="quarter" idx="16"/>
          </p:nvPr>
        </p:nvSpPr>
        <p:spPr/>
        <p:txBody>
          <a:bodyPr rtlCol="0"/>
          <a:lstStyle/>
          <a:p>
            <a:r>
              <a:rPr lang="en-US" altLang="zh-CN" smtClean="0"/>
              <a:t>Android </a:t>
            </a:r>
            <a:r>
              <a:rPr lang="zh-CN" altLang="en-US" smtClean="0"/>
              <a:t>手机软件研发</a:t>
            </a: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r>
              <a:rPr lang="en-US" altLang="zh-CN" smtClean="0"/>
              <a:t>2014/11/1</a:t>
            </a:r>
            <a:endParaRPr lang="zh-CN" altLang="en-US"/>
          </a:p>
        </p:txBody>
      </p:sp>
      <p:sp>
        <p:nvSpPr>
          <p:cNvPr id="18" name="灯片编号占位符 17"/>
          <p:cNvSpPr>
            <a:spLocks noGrp="1"/>
          </p:cNvSpPr>
          <p:nvPr>
            <p:ph type="sldNum" sz="quarter" idx="11"/>
          </p:nvPr>
        </p:nvSpPr>
        <p:spPr/>
        <p:txBody>
          <a:bodyPr rtlCol="0"/>
          <a:lstStyle/>
          <a:p>
            <a:fld id="{3DCFEBBF-06B3-4C64-91FC-DE3D5819187A}" type="slidenum">
              <a:rPr lang="zh-CN" altLang="en-US" smtClean="0"/>
              <a:pPr/>
              <a:t>‹#›</a:t>
            </a:fld>
            <a:endParaRPr lang="zh-CN" altLang="en-US"/>
          </a:p>
        </p:txBody>
      </p:sp>
      <p:sp>
        <p:nvSpPr>
          <p:cNvPr id="21" name="页脚占位符 20"/>
          <p:cNvSpPr>
            <a:spLocks noGrp="1"/>
          </p:cNvSpPr>
          <p:nvPr>
            <p:ph type="ftr" sz="quarter" idx="12"/>
          </p:nvPr>
        </p:nvSpPr>
        <p:spPr/>
        <p:txBody>
          <a:bodyPr rtlCol="0"/>
          <a:lstStyle/>
          <a:p>
            <a:r>
              <a:rPr lang="en-US" altLang="zh-CN" smtClean="0"/>
              <a:t>Android </a:t>
            </a:r>
            <a:r>
              <a:rPr lang="zh-CN" altLang="en-US" smtClean="0"/>
              <a:t>手机软件研发</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dirty="0" smtClean="0"/>
              <a:t>单击此处编辑母版标题样式</a:t>
            </a:r>
            <a:endParaRPr kumimoji="0" lang="en-US" dirty="0"/>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r>
              <a:rPr lang="en-US" altLang="zh-CN" smtClean="0"/>
              <a:t>2014/11/1</a:t>
            </a:r>
            <a:endParaRPr lang="zh-CN" altLang="en-US"/>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en-US" altLang="zh-CN" smtClean="0"/>
              <a:t>Android </a:t>
            </a:r>
            <a:r>
              <a:rPr lang="zh-CN" altLang="en-US" smtClean="0"/>
              <a:t>手机软件研发</a:t>
            </a:r>
            <a:endParaRPr lang="zh-CN" altLang="en-US" dirty="0"/>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3DCFEBBF-06B3-4C64-91FC-DE3D5819187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eclipse.org/jdt" TargetMode="External"/><Relationship Id="rId7" Type="http://schemas.openxmlformats.org/officeDocument/2006/relationships/hyperlink" Target="http://ant.apache.org/" TargetMode="External"/><Relationship Id="rId2" Type="http://schemas.openxmlformats.org/officeDocument/2006/relationships/hyperlink" Target="http://developers.androidcn.com/sdk/installing.html" TargetMode="External"/><Relationship Id="rId1" Type="http://schemas.openxmlformats.org/officeDocument/2006/relationships/slideLayout" Target="../slideLayouts/slideLayout2.xml"/><Relationship Id="rId6" Type="http://schemas.openxmlformats.org/officeDocument/2006/relationships/hyperlink" Target="http://developers.androidcn.com/sdk/eclipse-adt.html" TargetMode="External"/><Relationship Id="rId5" Type="http://schemas.openxmlformats.org/officeDocument/2006/relationships/hyperlink" Target="http://java.sun.com/javase/downloads/index.jsp" TargetMode="External"/><Relationship Id="rId4" Type="http://schemas.openxmlformats.org/officeDocument/2006/relationships/hyperlink" Target="http://www.eclipse.org/download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hyperlink" Target="https://dl-ssl.google.com/android/eclips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rj.baidu.com/soft/detail/23485.html?ald"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blog.csdn.net/hyr83960944/article/details/36003921"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l-ssl.google.com/android/eclips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Android </a:t>
            </a:r>
            <a:r>
              <a:rPr lang="zh-CN" altLang="en-US" dirty="0" smtClean="0"/>
              <a:t>手机软件研发</a:t>
            </a:r>
            <a:endParaRPr lang="zh-CN" altLang="en-US" dirty="0"/>
          </a:p>
        </p:txBody>
      </p:sp>
      <p:sp>
        <p:nvSpPr>
          <p:cNvPr id="3" name="副标题 2"/>
          <p:cNvSpPr>
            <a:spLocks noGrp="1"/>
          </p:cNvSpPr>
          <p:nvPr>
            <p:ph type="subTitle" idx="1"/>
          </p:nvPr>
        </p:nvSpPr>
        <p:spPr/>
        <p:txBody>
          <a:bodyPr/>
          <a:lstStyle/>
          <a:p>
            <a:r>
              <a:rPr lang="en-US" altLang="zh-CN" dirty="0" smtClean="0"/>
              <a:t>Author: Xiao Fu Wu</a:t>
            </a:r>
          </a:p>
          <a:p>
            <a:r>
              <a:rPr lang="en-US" altLang="zh-CN" dirty="0" smtClean="0"/>
              <a:t>Date: 1-Nov,2014</a:t>
            </a:r>
            <a:endParaRPr lang="zh-CN" altLang="en-US" dirty="0"/>
          </a:p>
        </p:txBody>
      </p:sp>
      <p:sp>
        <p:nvSpPr>
          <p:cNvPr id="4" name="灯片编号占位符 3"/>
          <p:cNvSpPr>
            <a:spLocks noGrp="1"/>
          </p:cNvSpPr>
          <p:nvPr>
            <p:ph type="sldNum" sz="quarter" idx="12"/>
          </p:nvPr>
        </p:nvSpPr>
        <p:spPr/>
        <p:txBody>
          <a:bodyPr/>
          <a:lstStyle/>
          <a:p>
            <a:fld id="{3DCFEBBF-06B3-4C64-91FC-DE3D5819187A}" type="slidenum">
              <a:rPr lang="zh-CN" altLang="en-US" smtClean="0"/>
              <a:pPr/>
              <a:t>1</a:t>
            </a:fld>
            <a:endParaRPr lang="zh-CN" altLang="en-US"/>
          </a:p>
        </p:txBody>
      </p:sp>
      <p:sp>
        <p:nvSpPr>
          <p:cNvPr id="5" name="页脚占位符 4"/>
          <p:cNvSpPr>
            <a:spLocks noGrp="1"/>
          </p:cNvSpPr>
          <p:nvPr>
            <p:ph type="ftr" sz="quarter" idx="11"/>
          </p:nvPr>
        </p:nvSpPr>
        <p:spPr/>
        <p:txBody>
          <a:bodyPr/>
          <a:lstStyle/>
          <a:p>
            <a:r>
              <a:rPr lang="en-US" altLang="zh-CN" smtClean="0"/>
              <a:t>Android </a:t>
            </a:r>
            <a:r>
              <a:rPr lang="zh-CN" altLang="en-US" smtClean="0"/>
              <a:t>手机软件研发</a:t>
            </a:r>
            <a:endParaRPr lang="zh-CN" altLang="en-US" dirty="0"/>
          </a:p>
        </p:txBody>
      </p:sp>
      <p:sp>
        <p:nvSpPr>
          <p:cNvPr id="6" name="日期占位符 5"/>
          <p:cNvSpPr>
            <a:spLocks noGrp="1"/>
          </p:cNvSpPr>
          <p:nvPr>
            <p:ph type="dt" sz="half" idx="10"/>
          </p:nvPr>
        </p:nvSpPr>
        <p:spPr/>
        <p:txBody>
          <a:bodyPr/>
          <a:lstStyle/>
          <a:p>
            <a:r>
              <a:rPr lang="en-US" altLang="zh-CN" smtClean="0"/>
              <a:t>2014/11/1</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3" name="内容占位符 2"/>
          <p:cNvSpPr>
            <a:spLocks noGrp="1"/>
          </p:cNvSpPr>
          <p:nvPr>
            <p:ph sz="quarter" idx="1"/>
          </p:nvPr>
        </p:nvSpPr>
        <p:spPr>
          <a:xfrm>
            <a:off x="285720" y="785794"/>
            <a:ext cx="8001056" cy="5715040"/>
          </a:xfrm>
        </p:spPr>
        <p:txBody>
          <a:bodyPr>
            <a:noAutofit/>
          </a:bodyPr>
          <a:lstStyle/>
          <a:p>
            <a:pPr>
              <a:buNone/>
            </a:pPr>
            <a:r>
              <a:rPr lang="en-US" sz="1100" dirty="0" smtClean="0">
                <a:solidFill>
                  <a:srgbClr val="000099"/>
                </a:solidFill>
              </a:rPr>
              <a:t>3. </a:t>
            </a:r>
            <a:r>
              <a:rPr lang="en-US" sz="1100" dirty="0" err="1" smtClean="0">
                <a:solidFill>
                  <a:srgbClr val="000099"/>
                </a:solidFill>
              </a:rPr>
              <a:t>Config</a:t>
            </a:r>
            <a:r>
              <a:rPr lang="en-US" sz="1100" dirty="0" smtClean="0">
                <a:solidFill>
                  <a:srgbClr val="000099"/>
                </a:solidFill>
              </a:rPr>
              <a:t> Android Preferences</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10</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1027" name="Picture 3"/>
          <p:cNvPicPr>
            <a:picLocks noChangeAspect="1" noChangeArrowheads="1"/>
          </p:cNvPicPr>
          <p:nvPr/>
        </p:nvPicPr>
        <p:blipFill>
          <a:blip r:embed="rId2"/>
          <a:srcRect/>
          <a:stretch>
            <a:fillRect/>
          </a:stretch>
        </p:blipFill>
        <p:spPr bwMode="auto">
          <a:xfrm>
            <a:off x="500034" y="1142984"/>
            <a:ext cx="6732587" cy="5343525"/>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3" name="内容占位符 2"/>
          <p:cNvSpPr>
            <a:spLocks noGrp="1"/>
          </p:cNvSpPr>
          <p:nvPr>
            <p:ph sz="quarter" idx="1"/>
          </p:nvPr>
        </p:nvSpPr>
        <p:spPr>
          <a:xfrm>
            <a:off x="285720" y="785794"/>
            <a:ext cx="8001056" cy="285752"/>
          </a:xfrm>
        </p:spPr>
        <p:txBody>
          <a:bodyPr>
            <a:noAutofit/>
          </a:bodyPr>
          <a:lstStyle/>
          <a:p>
            <a:pPr>
              <a:buNone/>
            </a:pPr>
            <a:r>
              <a:rPr lang="en-US" sz="1100" dirty="0" smtClean="0">
                <a:solidFill>
                  <a:srgbClr val="000099"/>
                </a:solidFill>
              </a:rPr>
              <a:t>4. </a:t>
            </a:r>
            <a:r>
              <a:rPr lang="en-US" sz="1100" dirty="0" err="1" smtClean="0">
                <a:solidFill>
                  <a:srgbClr val="000099"/>
                </a:solidFill>
              </a:rPr>
              <a:t>Config</a:t>
            </a:r>
            <a:r>
              <a:rPr lang="en-US" sz="1100" dirty="0" smtClean="0">
                <a:solidFill>
                  <a:srgbClr val="000099"/>
                </a:solidFill>
              </a:rPr>
              <a:t> Android Virtual Device</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11</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2050" name="Picture 2"/>
          <p:cNvPicPr>
            <a:picLocks noChangeAspect="1" noChangeArrowheads="1"/>
          </p:cNvPicPr>
          <p:nvPr/>
        </p:nvPicPr>
        <p:blipFill>
          <a:blip r:embed="rId2"/>
          <a:srcRect/>
          <a:stretch>
            <a:fillRect/>
          </a:stretch>
        </p:blipFill>
        <p:spPr bwMode="auto">
          <a:xfrm>
            <a:off x="214282" y="1500174"/>
            <a:ext cx="5546739" cy="4650063"/>
          </a:xfrm>
          <a:prstGeom prst="rect">
            <a:avLst/>
          </a:prstGeom>
          <a:noFill/>
          <a:ln w="9525">
            <a:noFill/>
            <a:miter lim="800000"/>
            <a:headEnd/>
            <a:tailEnd/>
          </a:ln>
          <a:effectLst/>
        </p:spPr>
      </p:pic>
      <p:sp>
        <p:nvSpPr>
          <p:cNvPr id="9" name="TextBox 8"/>
          <p:cNvSpPr txBox="1"/>
          <p:nvPr/>
        </p:nvSpPr>
        <p:spPr>
          <a:xfrm>
            <a:off x="285720" y="1142984"/>
            <a:ext cx="6696064" cy="276999"/>
          </a:xfrm>
          <a:prstGeom prst="rect">
            <a:avLst/>
          </a:prstGeom>
          <a:noFill/>
        </p:spPr>
        <p:txBody>
          <a:bodyPr wrap="none" rtlCol="0">
            <a:spAutoFit/>
          </a:bodyPr>
          <a:lstStyle/>
          <a:p>
            <a:r>
              <a:rPr lang="en-US" altLang="zh-CN" sz="1200" dirty="0" smtClean="0"/>
              <a:t>Step 1:click the icon “Android Device”  -&gt;  pop-up Android Virtual Device Manager” window</a:t>
            </a:r>
            <a:endParaRPr lang="zh-CN" altLang="en-US" sz="1200" dirty="0"/>
          </a:p>
        </p:txBody>
      </p:sp>
      <p:pic>
        <p:nvPicPr>
          <p:cNvPr id="2051" name="Picture 3"/>
          <p:cNvPicPr>
            <a:picLocks noChangeAspect="1" noChangeArrowheads="1"/>
          </p:cNvPicPr>
          <p:nvPr/>
        </p:nvPicPr>
        <p:blipFill>
          <a:blip r:embed="rId3"/>
          <a:srcRect/>
          <a:stretch>
            <a:fillRect/>
          </a:stretch>
        </p:blipFill>
        <p:spPr bwMode="auto">
          <a:xfrm>
            <a:off x="5857884" y="1714487"/>
            <a:ext cx="2786082" cy="4805353"/>
          </a:xfrm>
          <a:prstGeom prst="rect">
            <a:avLst/>
          </a:prstGeom>
          <a:noFill/>
          <a:ln w="9525">
            <a:noFill/>
            <a:miter lim="800000"/>
            <a:headEnd/>
            <a:tailEnd/>
          </a:ln>
          <a:effectLst/>
        </p:spPr>
      </p:pic>
      <p:cxnSp>
        <p:nvCxnSpPr>
          <p:cNvPr id="12" name="直接箭头连接符 11"/>
          <p:cNvCxnSpPr/>
          <p:nvPr/>
        </p:nvCxnSpPr>
        <p:spPr>
          <a:xfrm flipV="1">
            <a:off x="5357818" y="3143248"/>
            <a:ext cx="500066" cy="3571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7158" y="6357958"/>
            <a:ext cx="2300630" cy="276999"/>
          </a:xfrm>
          <a:prstGeom prst="rect">
            <a:avLst/>
          </a:prstGeom>
          <a:noFill/>
        </p:spPr>
        <p:txBody>
          <a:bodyPr wrap="none" rtlCol="0">
            <a:spAutoFit/>
          </a:bodyPr>
          <a:lstStyle/>
          <a:p>
            <a:r>
              <a:rPr lang="en-US" altLang="zh-CN" sz="1200" dirty="0" smtClean="0"/>
              <a:t>Step 2: click the “Edit” button</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3" name="内容占位符 2"/>
          <p:cNvSpPr>
            <a:spLocks noGrp="1"/>
          </p:cNvSpPr>
          <p:nvPr>
            <p:ph sz="quarter" idx="1"/>
          </p:nvPr>
        </p:nvSpPr>
        <p:spPr>
          <a:xfrm>
            <a:off x="285720" y="785794"/>
            <a:ext cx="8001056" cy="285752"/>
          </a:xfrm>
        </p:spPr>
        <p:txBody>
          <a:bodyPr>
            <a:noAutofit/>
          </a:bodyPr>
          <a:lstStyle/>
          <a:p>
            <a:pPr>
              <a:buNone/>
            </a:pPr>
            <a:r>
              <a:rPr lang="en-US" sz="1100" dirty="0" smtClean="0">
                <a:solidFill>
                  <a:srgbClr val="000099"/>
                </a:solidFill>
              </a:rPr>
              <a:t>4. </a:t>
            </a:r>
            <a:r>
              <a:rPr lang="en-US" sz="1100" dirty="0" err="1" smtClean="0">
                <a:solidFill>
                  <a:srgbClr val="000099"/>
                </a:solidFill>
              </a:rPr>
              <a:t>Config</a:t>
            </a:r>
            <a:r>
              <a:rPr lang="en-US" sz="1100" dirty="0" smtClean="0">
                <a:solidFill>
                  <a:srgbClr val="000099"/>
                </a:solidFill>
              </a:rPr>
              <a:t> Android Virtual Device</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12</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285720" y="1142984"/>
            <a:ext cx="4822154" cy="461665"/>
          </a:xfrm>
          <a:prstGeom prst="rect">
            <a:avLst/>
          </a:prstGeom>
          <a:noFill/>
        </p:spPr>
        <p:txBody>
          <a:bodyPr wrap="none" rtlCol="0">
            <a:spAutoFit/>
          </a:bodyPr>
          <a:lstStyle/>
          <a:p>
            <a:r>
              <a:rPr lang="en-US" altLang="zh-CN" sz="1200" dirty="0" smtClean="0"/>
              <a:t>Step 2: click the “start” button , start the Android Virtual Device </a:t>
            </a:r>
          </a:p>
          <a:p>
            <a:r>
              <a:rPr lang="en-US" altLang="zh-CN" sz="1200" dirty="0" smtClean="0"/>
              <a:t>This is simulator as android phone</a:t>
            </a:r>
            <a:endParaRPr lang="zh-CN" altLang="en-US" sz="1200" dirty="0"/>
          </a:p>
        </p:txBody>
      </p:sp>
      <p:pic>
        <p:nvPicPr>
          <p:cNvPr id="3074" name="Picture 2"/>
          <p:cNvPicPr>
            <a:picLocks noChangeAspect="1" noChangeArrowheads="1"/>
          </p:cNvPicPr>
          <p:nvPr/>
        </p:nvPicPr>
        <p:blipFill>
          <a:blip r:embed="rId2"/>
          <a:srcRect/>
          <a:stretch>
            <a:fillRect/>
          </a:stretch>
        </p:blipFill>
        <p:spPr bwMode="auto">
          <a:xfrm>
            <a:off x="17573716" y="13716072"/>
            <a:ext cx="14371638" cy="9904413"/>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a:stretch>
            <a:fillRect/>
          </a:stretch>
        </p:blipFill>
        <p:spPr bwMode="auto">
          <a:xfrm>
            <a:off x="357158" y="1643050"/>
            <a:ext cx="7359785" cy="5072098"/>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 simple Android application</a:t>
            </a:r>
            <a:endParaRPr lang="zh-CN" altLang="en-US" dirty="0"/>
          </a:p>
        </p:txBody>
      </p:sp>
      <p:sp>
        <p:nvSpPr>
          <p:cNvPr id="3" name="内容占位符 2"/>
          <p:cNvSpPr>
            <a:spLocks noGrp="1"/>
          </p:cNvSpPr>
          <p:nvPr>
            <p:ph sz="quarter" idx="1"/>
          </p:nvPr>
        </p:nvSpPr>
        <p:spPr>
          <a:xfrm>
            <a:off x="285720" y="785794"/>
            <a:ext cx="8001056" cy="285752"/>
          </a:xfrm>
        </p:spPr>
        <p:txBody>
          <a:bodyPr>
            <a:noAutofit/>
          </a:bodyPr>
          <a:lstStyle/>
          <a:p>
            <a:pPr>
              <a:buNone/>
            </a:pPr>
            <a:r>
              <a:rPr lang="en-US" sz="1100" dirty="0" smtClean="0">
                <a:solidFill>
                  <a:srgbClr val="000099"/>
                </a:solidFill>
              </a:rPr>
              <a:t>Start a simple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13</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4099" name="Picture 3"/>
          <p:cNvPicPr>
            <a:picLocks noChangeAspect="1" noChangeArrowheads="1"/>
          </p:cNvPicPr>
          <p:nvPr/>
        </p:nvPicPr>
        <p:blipFill>
          <a:blip r:embed="rId2"/>
          <a:srcRect/>
          <a:stretch>
            <a:fillRect/>
          </a:stretch>
        </p:blipFill>
        <p:spPr bwMode="auto">
          <a:xfrm>
            <a:off x="357158" y="1428736"/>
            <a:ext cx="5523697" cy="5072074"/>
          </a:xfrm>
          <a:prstGeom prst="rect">
            <a:avLst/>
          </a:prstGeom>
          <a:noFill/>
          <a:ln w="9525">
            <a:noFill/>
            <a:miter lim="800000"/>
            <a:headEnd/>
            <a:tailEnd/>
          </a:ln>
          <a:effectLst/>
        </p:spPr>
      </p:pic>
      <p:sp>
        <p:nvSpPr>
          <p:cNvPr id="11" name="TextBox 10"/>
          <p:cNvSpPr txBox="1"/>
          <p:nvPr/>
        </p:nvSpPr>
        <p:spPr>
          <a:xfrm>
            <a:off x="285720" y="1071546"/>
            <a:ext cx="3669594" cy="276999"/>
          </a:xfrm>
          <a:prstGeom prst="rect">
            <a:avLst/>
          </a:prstGeom>
          <a:noFill/>
        </p:spPr>
        <p:txBody>
          <a:bodyPr wrap="none" rtlCol="0">
            <a:spAutoFit/>
          </a:bodyPr>
          <a:lstStyle/>
          <a:p>
            <a:r>
              <a:rPr lang="en-US" altLang="zh-CN" sz="1200" dirty="0" smtClean="0"/>
              <a:t>Step1 : File -&gt;New -&gt;Android Application Project</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 simple Android application</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14</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5123" name="Picture 3"/>
          <p:cNvPicPr>
            <a:picLocks noChangeAspect="1" noChangeArrowheads="1"/>
          </p:cNvPicPr>
          <p:nvPr/>
        </p:nvPicPr>
        <p:blipFill>
          <a:blip r:embed="rId2"/>
          <a:srcRect/>
          <a:stretch>
            <a:fillRect/>
          </a:stretch>
        </p:blipFill>
        <p:spPr bwMode="auto">
          <a:xfrm>
            <a:off x="571472" y="1142984"/>
            <a:ext cx="6096414" cy="5231322"/>
          </a:xfrm>
          <a:prstGeom prst="rect">
            <a:avLst/>
          </a:prstGeom>
          <a:noFill/>
          <a:ln w="9525">
            <a:noFill/>
            <a:miter lim="800000"/>
            <a:headEnd/>
            <a:tailEnd/>
          </a:ln>
          <a:effectLst/>
        </p:spPr>
      </p:pic>
      <p:sp>
        <p:nvSpPr>
          <p:cNvPr id="13" name="TextBox 12"/>
          <p:cNvSpPr txBox="1"/>
          <p:nvPr/>
        </p:nvSpPr>
        <p:spPr>
          <a:xfrm>
            <a:off x="500034" y="785794"/>
            <a:ext cx="4955203" cy="276999"/>
          </a:xfrm>
          <a:prstGeom prst="rect">
            <a:avLst/>
          </a:prstGeom>
          <a:noFill/>
        </p:spPr>
        <p:txBody>
          <a:bodyPr wrap="none" rtlCol="0">
            <a:spAutoFit/>
          </a:bodyPr>
          <a:lstStyle/>
          <a:p>
            <a:r>
              <a:rPr lang="en-US" altLang="zh-CN" sz="1200" dirty="0" smtClean="0"/>
              <a:t>After Finish, the first “Hello</a:t>
            </a:r>
            <a:r>
              <a:rPr lang="zh-CN" altLang="en-US" sz="1200" dirty="0" smtClean="0"/>
              <a:t> </a:t>
            </a:r>
            <a:r>
              <a:rPr lang="en-US" altLang="zh-CN" sz="1200" dirty="0" smtClean="0"/>
              <a:t>World”  android program is coming up!</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15</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1026" name="Picture 2"/>
          <p:cNvPicPr>
            <a:picLocks noChangeAspect="1" noChangeArrowheads="1"/>
          </p:cNvPicPr>
          <p:nvPr/>
        </p:nvPicPr>
        <p:blipFill>
          <a:blip r:embed="rId2"/>
          <a:srcRect/>
          <a:stretch>
            <a:fillRect/>
          </a:stretch>
        </p:blipFill>
        <p:spPr bwMode="auto">
          <a:xfrm>
            <a:off x="642910" y="1714488"/>
            <a:ext cx="6913563" cy="4733925"/>
          </a:xfrm>
          <a:prstGeom prst="rect">
            <a:avLst/>
          </a:prstGeom>
          <a:noFill/>
          <a:ln w="9525">
            <a:noFill/>
            <a:miter lim="800000"/>
            <a:headEnd/>
            <a:tailEnd/>
          </a:ln>
          <a:effectLst/>
        </p:spPr>
      </p:pic>
      <p:sp>
        <p:nvSpPr>
          <p:cNvPr id="9" name="TextBox 8"/>
          <p:cNvSpPr txBox="1"/>
          <p:nvPr/>
        </p:nvSpPr>
        <p:spPr>
          <a:xfrm>
            <a:off x="571472" y="785794"/>
            <a:ext cx="4083169" cy="769441"/>
          </a:xfrm>
          <a:prstGeom prst="rect">
            <a:avLst/>
          </a:prstGeom>
          <a:noFill/>
        </p:spPr>
        <p:txBody>
          <a:bodyPr wrap="none" rtlCol="0">
            <a:spAutoFit/>
          </a:bodyPr>
          <a:lstStyle/>
          <a:p>
            <a:r>
              <a:rPr lang="zh-CN" altLang="en-US" sz="1100" dirty="0" smtClean="0"/>
              <a:t>第一、操作系统层（</a:t>
            </a:r>
            <a:r>
              <a:rPr lang="en-US" sz="1100" dirty="0" smtClean="0"/>
              <a:t>OS）</a:t>
            </a:r>
            <a:br>
              <a:rPr lang="en-US" sz="1100" dirty="0" smtClean="0"/>
            </a:br>
            <a:r>
              <a:rPr lang="zh-CN" altLang="en-US" sz="1100" dirty="0" smtClean="0"/>
              <a:t>第二、各种库（</a:t>
            </a:r>
            <a:r>
              <a:rPr lang="en-US" sz="1100" dirty="0" smtClean="0"/>
              <a:t>Libraries）</a:t>
            </a:r>
            <a:r>
              <a:rPr lang="zh-CN" altLang="en-US" sz="1100" dirty="0" smtClean="0"/>
              <a:t>和</a:t>
            </a:r>
            <a:r>
              <a:rPr lang="en-US" sz="1100" dirty="0" smtClean="0"/>
              <a:t>Android </a:t>
            </a:r>
            <a:r>
              <a:rPr lang="zh-CN" altLang="en-US" sz="1100" dirty="0" smtClean="0"/>
              <a:t>运行环境（</a:t>
            </a:r>
            <a:r>
              <a:rPr lang="en-US" sz="1100" dirty="0" err="1" smtClean="0"/>
              <a:t>RunTime</a:t>
            </a:r>
            <a:r>
              <a:rPr lang="en-US" sz="1100" dirty="0" smtClean="0"/>
              <a:t>）</a:t>
            </a:r>
            <a:br>
              <a:rPr lang="en-US" sz="1100" dirty="0" smtClean="0"/>
            </a:br>
            <a:r>
              <a:rPr lang="zh-CN" altLang="en-US" sz="1100" dirty="0" smtClean="0"/>
              <a:t>第三、应用程序框架（</a:t>
            </a:r>
            <a:r>
              <a:rPr lang="en-US" sz="1100" dirty="0" smtClean="0"/>
              <a:t>Application Framework）</a:t>
            </a:r>
            <a:br>
              <a:rPr lang="en-US" sz="1100" dirty="0" smtClean="0"/>
            </a:br>
            <a:r>
              <a:rPr lang="zh-CN" altLang="en-US" sz="1100" dirty="0" smtClean="0"/>
              <a:t>第四、应用程序（</a:t>
            </a:r>
            <a:r>
              <a:rPr lang="en-US" sz="1100" dirty="0" smtClean="0"/>
              <a:t>Application）</a:t>
            </a:r>
            <a:endParaRPr lang="zh-CN" altLang="en-US" sz="1100" dirty="0"/>
          </a:p>
        </p:txBody>
      </p:sp>
    </p:spTree>
  </p:cSld>
  <p:clrMapOvr>
    <a:masterClrMapping/>
  </p:clrMapOvr>
  <p:transition>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16</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571472" y="785794"/>
            <a:ext cx="3775393" cy="600164"/>
          </a:xfrm>
          <a:prstGeom prst="rect">
            <a:avLst/>
          </a:prstGeom>
          <a:noFill/>
        </p:spPr>
        <p:txBody>
          <a:bodyPr wrap="none" rtlCol="0">
            <a:spAutoFit/>
          </a:bodyPr>
          <a:lstStyle/>
          <a:p>
            <a:r>
              <a:rPr lang="en-US" altLang="zh-CN" sz="1100" dirty="0" smtClean="0"/>
              <a:t>Android SDK Manager</a:t>
            </a:r>
          </a:p>
          <a:p>
            <a:r>
              <a:rPr lang="zh-CN" altLang="en-US" sz="1100" dirty="0" smtClean="0"/>
              <a:t>下载我们需要的</a:t>
            </a:r>
            <a:r>
              <a:rPr lang="en-US" altLang="zh-CN" sz="1100" dirty="0" smtClean="0"/>
              <a:t>Android </a:t>
            </a:r>
            <a:r>
              <a:rPr lang="zh-CN" altLang="en-US" sz="1100" dirty="0" smtClean="0"/>
              <a:t>版本，当前最新的是</a:t>
            </a:r>
            <a:r>
              <a:rPr lang="en-US" altLang="zh-CN" sz="1100" dirty="0" smtClean="0"/>
              <a:t>Android</a:t>
            </a:r>
            <a:r>
              <a:rPr lang="zh-CN" altLang="en-US" sz="1100" dirty="0" smtClean="0"/>
              <a:t> </a:t>
            </a:r>
            <a:r>
              <a:rPr lang="en-US" altLang="zh-CN" sz="1100" dirty="0" smtClean="0"/>
              <a:t>5.0</a:t>
            </a:r>
          </a:p>
          <a:p>
            <a:r>
              <a:rPr lang="zh-CN" altLang="en-US" sz="1100" dirty="0" smtClean="0"/>
              <a:t>注意： 要配置好</a:t>
            </a:r>
            <a:r>
              <a:rPr lang="en-US" altLang="zh-CN" sz="1100" dirty="0" smtClean="0"/>
              <a:t>host </a:t>
            </a:r>
            <a:r>
              <a:rPr lang="zh-CN" altLang="en-US" sz="1100" dirty="0" smtClean="0"/>
              <a:t>才能连接成功，否则下载不到</a:t>
            </a:r>
            <a:endParaRPr lang="zh-CN" altLang="en-US" sz="1100" dirty="0"/>
          </a:p>
        </p:txBody>
      </p:sp>
      <p:pic>
        <p:nvPicPr>
          <p:cNvPr id="3074" name="Picture 2"/>
          <p:cNvPicPr>
            <a:picLocks noChangeAspect="1" noChangeArrowheads="1"/>
          </p:cNvPicPr>
          <p:nvPr/>
        </p:nvPicPr>
        <p:blipFill>
          <a:blip r:embed="rId2"/>
          <a:srcRect/>
          <a:stretch>
            <a:fillRect/>
          </a:stretch>
        </p:blipFill>
        <p:spPr bwMode="auto">
          <a:xfrm>
            <a:off x="1285852" y="1428736"/>
            <a:ext cx="4472710" cy="4694244"/>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17</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571472" y="785794"/>
            <a:ext cx="4634602" cy="600164"/>
          </a:xfrm>
          <a:prstGeom prst="rect">
            <a:avLst/>
          </a:prstGeom>
          <a:noFill/>
        </p:spPr>
        <p:txBody>
          <a:bodyPr wrap="none" rtlCol="0">
            <a:spAutoFit/>
          </a:bodyPr>
          <a:lstStyle/>
          <a:p>
            <a:r>
              <a:rPr lang="en-US" altLang="zh-CN" sz="1100" dirty="0" smtClean="0"/>
              <a:t>DDMS</a:t>
            </a:r>
            <a:r>
              <a:rPr lang="zh-CN" altLang="en-US" sz="1100" dirty="0" smtClean="0"/>
              <a:t>，这个作用非常大 。 </a:t>
            </a:r>
            <a:endParaRPr lang="en-US" altLang="zh-CN" sz="1100" dirty="0" smtClean="0"/>
          </a:p>
          <a:p>
            <a:endParaRPr lang="en-US" altLang="zh-CN" sz="1100" dirty="0" smtClean="0"/>
          </a:p>
          <a:p>
            <a:r>
              <a:rPr lang="zh-CN" altLang="en-US" sz="1100" dirty="0" smtClean="0"/>
              <a:t>可以通过这个查看内存运行情况， 文件结构，模拟打电话， 发短信等。</a:t>
            </a:r>
            <a:endParaRPr lang="zh-CN" altLang="en-US" sz="1100" dirty="0"/>
          </a:p>
        </p:txBody>
      </p:sp>
      <p:pic>
        <p:nvPicPr>
          <p:cNvPr id="4098" name="Picture 2"/>
          <p:cNvPicPr>
            <a:picLocks noChangeAspect="1" noChangeArrowheads="1"/>
          </p:cNvPicPr>
          <p:nvPr/>
        </p:nvPicPr>
        <p:blipFill>
          <a:blip r:embed="rId2"/>
          <a:srcRect/>
          <a:stretch>
            <a:fillRect/>
          </a:stretch>
        </p:blipFill>
        <p:spPr bwMode="auto">
          <a:xfrm>
            <a:off x="857224" y="1857364"/>
            <a:ext cx="4333875" cy="4838700"/>
          </a:xfrm>
          <a:prstGeom prst="rect">
            <a:avLst/>
          </a:prstGeom>
          <a:noFill/>
          <a:ln w="9525">
            <a:noFill/>
            <a:miter lim="800000"/>
            <a:headEnd/>
            <a:tailEnd/>
          </a:ln>
          <a:effectLst/>
        </p:spPr>
      </p:pic>
      <p:sp>
        <p:nvSpPr>
          <p:cNvPr id="10" name="TextBox 9"/>
          <p:cNvSpPr txBox="1"/>
          <p:nvPr/>
        </p:nvSpPr>
        <p:spPr>
          <a:xfrm>
            <a:off x="642910" y="1428736"/>
            <a:ext cx="2699778" cy="276999"/>
          </a:xfrm>
          <a:prstGeom prst="rect">
            <a:avLst/>
          </a:prstGeom>
          <a:noFill/>
        </p:spPr>
        <p:txBody>
          <a:bodyPr wrap="none" rtlCol="0">
            <a:spAutoFit/>
          </a:bodyPr>
          <a:lstStyle/>
          <a:p>
            <a:r>
              <a:rPr lang="en-US" altLang="zh-CN" sz="1200" dirty="0" smtClean="0"/>
              <a:t>Eclipse -&gt; Help -&gt;Open Perspective</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18</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5122" name="Picture 2"/>
          <p:cNvPicPr>
            <a:picLocks noChangeAspect="1" noChangeArrowheads="1"/>
          </p:cNvPicPr>
          <p:nvPr/>
        </p:nvPicPr>
        <p:blipFill>
          <a:blip r:embed="rId2"/>
          <a:stretch>
            <a:fillRect/>
          </a:stretch>
        </p:blipFill>
        <p:spPr bwMode="auto">
          <a:xfrm>
            <a:off x="214282" y="1357298"/>
            <a:ext cx="8753933" cy="4929222"/>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19</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6146" name="Picture 2"/>
          <p:cNvPicPr>
            <a:picLocks noChangeAspect="1" noChangeArrowheads="1"/>
          </p:cNvPicPr>
          <p:nvPr/>
        </p:nvPicPr>
        <p:blipFill>
          <a:blip r:embed="rId2"/>
          <a:srcRect/>
          <a:stretch>
            <a:fillRect/>
          </a:stretch>
        </p:blipFill>
        <p:spPr bwMode="auto">
          <a:xfrm>
            <a:off x="214282" y="1571612"/>
            <a:ext cx="8220327" cy="3857652"/>
          </a:xfrm>
          <a:prstGeom prst="rect">
            <a:avLst/>
          </a:prstGeom>
          <a:noFill/>
          <a:ln w="9525">
            <a:noFill/>
            <a:miter lim="800000"/>
            <a:headEnd/>
            <a:tailEnd/>
          </a:ln>
          <a:effectLst/>
        </p:spPr>
      </p:pic>
      <p:sp>
        <p:nvSpPr>
          <p:cNvPr id="8" name="TextBox 7"/>
          <p:cNvSpPr txBox="1"/>
          <p:nvPr/>
        </p:nvSpPr>
        <p:spPr>
          <a:xfrm>
            <a:off x="500034" y="857232"/>
            <a:ext cx="4519115" cy="461665"/>
          </a:xfrm>
          <a:prstGeom prst="rect">
            <a:avLst/>
          </a:prstGeom>
          <a:noFill/>
        </p:spPr>
        <p:txBody>
          <a:bodyPr wrap="square" rtlCol="0">
            <a:spAutoFit/>
          </a:bodyPr>
          <a:lstStyle/>
          <a:p>
            <a:r>
              <a:rPr lang="en-US" altLang="zh-CN" sz="1200" dirty="0" smtClean="0"/>
              <a:t>Eclipse </a:t>
            </a:r>
            <a:r>
              <a:rPr lang="zh-CN" altLang="en-US" sz="1200" dirty="0" smtClean="0"/>
              <a:t>和模拟器成功实现发送消息。</a:t>
            </a:r>
            <a:endParaRPr lang="en-US" altLang="zh-CN" sz="1200" dirty="0" smtClean="0"/>
          </a:p>
          <a:p>
            <a:r>
              <a:rPr lang="zh-CN" altLang="en-US" sz="1200" dirty="0" smtClean="0"/>
              <a:t>下面列出了</a:t>
            </a:r>
            <a:r>
              <a:rPr lang="en-US" altLang="zh-CN" sz="1200" dirty="0" smtClean="0"/>
              <a:t>4</a:t>
            </a:r>
            <a:r>
              <a:rPr lang="zh-CN" altLang="en-US" sz="1200" dirty="0" smtClean="0"/>
              <a:t>步：</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cap="none" dirty="0" smtClean="0">
                <a:solidFill>
                  <a:prstClr val="black"/>
                </a:solidFill>
                <a:ea typeface="宋体"/>
                <a:cs typeface="+mn-cs"/>
              </a:rPr>
              <a:t>Agenda</a:t>
            </a:r>
            <a:endParaRPr lang="zh-CN" altLang="en-US" dirty="0"/>
          </a:p>
        </p:txBody>
      </p:sp>
      <p:sp>
        <p:nvSpPr>
          <p:cNvPr id="3" name="内容占位符 2"/>
          <p:cNvSpPr>
            <a:spLocks noGrp="1"/>
          </p:cNvSpPr>
          <p:nvPr>
            <p:ph sz="quarter" idx="1"/>
          </p:nvPr>
        </p:nvSpPr>
        <p:spPr/>
        <p:txBody>
          <a:bodyPr/>
          <a:lstStyle/>
          <a:p>
            <a:pPr marL="457200" indent="-457200">
              <a:buFont typeface="+mj-lt"/>
              <a:buAutoNum type="arabicPeriod"/>
            </a:pPr>
            <a:r>
              <a:rPr lang="en-US" altLang="zh-CN" dirty="0" smtClean="0"/>
              <a:t>Setup Dev environment</a:t>
            </a:r>
          </a:p>
          <a:p>
            <a:pPr marL="457200" indent="-457200">
              <a:buFont typeface="+mj-lt"/>
              <a:buAutoNum type="arabicPeriod"/>
            </a:pPr>
            <a:r>
              <a:rPr lang="en-US" altLang="zh-CN" dirty="0" smtClean="0"/>
              <a:t>A Simple Android Application</a:t>
            </a:r>
          </a:p>
          <a:p>
            <a:pPr marL="457200" indent="-457200">
              <a:buFont typeface="+mj-lt"/>
              <a:buAutoNum type="arabicPeriod"/>
            </a:pPr>
            <a:r>
              <a:rPr lang="en-US" altLang="zh-CN" dirty="0" smtClean="0"/>
              <a:t>Android  App Test</a:t>
            </a:r>
          </a:p>
          <a:p>
            <a:pPr marL="457200" indent="-457200">
              <a:buFont typeface="+mj-lt"/>
              <a:buAutoNum type="arabicPeriod"/>
            </a:pPr>
            <a:r>
              <a:rPr lang="en-US" altLang="zh-CN" dirty="0" smtClean="0"/>
              <a:t>Android </a:t>
            </a:r>
            <a:r>
              <a:rPr lang="zh-CN" altLang="en-US" dirty="0" smtClean="0"/>
              <a:t>基础知识</a:t>
            </a:r>
            <a:endParaRPr lang="en-US" altLang="zh-CN" dirty="0" smtClean="0"/>
          </a:p>
          <a:p>
            <a:pPr marL="457200" indent="-457200">
              <a:buFont typeface="+mj-lt"/>
              <a:buAutoNum type="arabicPeriod"/>
            </a:pPr>
            <a:r>
              <a:rPr lang="en-US" altLang="zh-CN" dirty="0" smtClean="0"/>
              <a:t>Samples</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Tree>
  </p:cSld>
  <p:clrMapOvr>
    <a:masterClrMapping/>
  </p:clrMapOvr>
  <p:transition>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20</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428596" y="1285860"/>
            <a:ext cx="8215370" cy="461665"/>
          </a:xfrm>
          <a:prstGeom prst="rect">
            <a:avLst/>
          </a:prstGeom>
          <a:noFill/>
        </p:spPr>
        <p:txBody>
          <a:bodyPr wrap="square" rtlCol="0">
            <a:spAutoFit/>
          </a:bodyPr>
          <a:lstStyle/>
          <a:p>
            <a:r>
              <a:rPr lang="zh-CN" altLang="en-US" sz="1200" dirty="0" smtClean="0"/>
              <a:t>为了在本地</a:t>
            </a:r>
            <a:r>
              <a:rPr lang="en-US" altLang="zh-CN" sz="1200" dirty="0" smtClean="0"/>
              <a:t>Window</a:t>
            </a:r>
            <a:r>
              <a:rPr lang="zh-CN" altLang="en-US" sz="1200" dirty="0" smtClean="0"/>
              <a:t>开发，配制</a:t>
            </a:r>
            <a:r>
              <a:rPr lang="en-US" altLang="zh-CN" sz="1200" dirty="0" smtClean="0"/>
              <a:t>Android Virtual Device</a:t>
            </a:r>
            <a:r>
              <a:rPr lang="zh-CN" altLang="en-US" sz="1200" dirty="0" smtClean="0"/>
              <a:t>的时候不仅可以使用</a:t>
            </a:r>
            <a:r>
              <a:rPr lang="en-US" altLang="zh-CN" sz="1200" dirty="0" smtClean="0"/>
              <a:t>ARM</a:t>
            </a:r>
            <a:r>
              <a:rPr lang="zh-CN" altLang="en-US" sz="1200" dirty="0" smtClean="0"/>
              <a:t>芯片，也可以使用</a:t>
            </a:r>
            <a:r>
              <a:rPr lang="en-US" altLang="zh-CN" sz="1200" dirty="0" smtClean="0"/>
              <a:t>Intel </a:t>
            </a:r>
            <a:r>
              <a:rPr lang="zh-CN" altLang="en-US" sz="1200" dirty="0" smtClean="0"/>
              <a:t>的芯片。 而且</a:t>
            </a:r>
            <a:r>
              <a:rPr lang="en-US" altLang="zh-CN" sz="1200" dirty="0" smtClean="0"/>
              <a:t>Intel</a:t>
            </a:r>
            <a:r>
              <a:rPr lang="zh-CN" altLang="en-US" sz="1200" dirty="0" smtClean="0"/>
              <a:t>的芯片更快。</a:t>
            </a:r>
            <a:endParaRPr lang="zh-CN" altLang="en-US" sz="1200" dirty="0"/>
          </a:p>
        </p:txBody>
      </p:sp>
      <p:sp>
        <p:nvSpPr>
          <p:cNvPr id="8" name="TextBox 7"/>
          <p:cNvSpPr txBox="1"/>
          <p:nvPr/>
        </p:nvSpPr>
        <p:spPr>
          <a:xfrm>
            <a:off x="500034" y="714356"/>
            <a:ext cx="4227439" cy="338554"/>
          </a:xfrm>
          <a:prstGeom prst="rect">
            <a:avLst/>
          </a:prstGeom>
          <a:solidFill>
            <a:schemeClr val="bg2">
              <a:lumMod val="75000"/>
            </a:schemeClr>
          </a:solidFill>
        </p:spPr>
        <p:txBody>
          <a:bodyPr wrap="none" rtlCol="0">
            <a:spAutoFit/>
          </a:bodyPr>
          <a:lstStyle/>
          <a:p>
            <a:r>
              <a:rPr lang="en-US" altLang="zh-CN" sz="1600" dirty="0" smtClean="0"/>
              <a:t>Hardware</a:t>
            </a:r>
            <a:r>
              <a:rPr lang="zh-CN" altLang="en-US" sz="1600" dirty="0" smtClean="0"/>
              <a:t> </a:t>
            </a:r>
            <a:r>
              <a:rPr lang="en-US" altLang="zh-CN" sz="1600" dirty="0" smtClean="0"/>
              <a:t>Accelerated</a:t>
            </a:r>
            <a:r>
              <a:rPr lang="zh-CN" altLang="en-US" sz="1600" dirty="0" smtClean="0"/>
              <a:t> </a:t>
            </a:r>
            <a:r>
              <a:rPr lang="en-US" altLang="zh-CN" sz="1600" dirty="0" smtClean="0"/>
              <a:t>Execution</a:t>
            </a:r>
            <a:r>
              <a:rPr lang="zh-CN" altLang="en-US" sz="1600" dirty="0" smtClean="0"/>
              <a:t> </a:t>
            </a:r>
            <a:r>
              <a:rPr lang="en-US" altLang="zh-CN" sz="1600" dirty="0" smtClean="0"/>
              <a:t>Manager</a:t>
            </a:r>
            <a:endParaRPr lang="zh-CN" altLang="en-US" sz="1600" dirty="0"/>
          </a:p>
        </p:txBody>
      </p:sp>
      <p:pic>
        <p:nvPicPr>
          <p:cNvPr id="7171" name="Picture 3"/>
          <p:cNvPicPr>
            <a:picLocks noChangeAspect="1" noChangeArrowheads="1"/>
          </p:cNvPicPr>
          <p:nvPr/>
        </p:nvPicPr>
        <p:blipFill>
          <a:blip r:embed="rId2"/>
          <a:srcRect/>
          <a:stretch>
            <a:fillRect/>
          </a:stretch>
        </p:blipFill>
        <p:spPr bwMode="auto">
          <a:xfrm>
            <a:off x="357158" y="1857364"/>
            <a:ext cx="7281881" cy="1686098"/>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srcRect/>
          <a:stretch>
            <a:fillRect/>
          </a:stretch>
        </p:blipFill>
        <p:spPr bwMode="auto">
          <a:xfrm>
            <a:off x="4286248" y="2786058"/>
            <a:ext cx="4149539" cy="3857652"/>
          </a:xfrm>
          <a:prstGeom prst="rect">
            <a:avLst/>
          </a:prstGeom>
          <a:noFill/>
          <a:ln w="9525">
            <a:noFill/>
            <a:miter lim="800000"/>
            <a:headEnd/>
            <a:tailEnd/>
          </a:ln>
          <a:effectLst/>
        </p:spPr>
      </p:pic>
      <p:sp>
        <p:nvSpPr>
          <p:cNvPr id="11" name="TextBox 10"/>
          <p:cNvSpPr txBox="1"/>
          <p:nvPr/>
        </p:nvSpPr>
        <p:spPr>
          <a:xfrm>
            <a:off x="500034" y="3929066"/>
            <a:ext cx="2988319" cy="276999"/>
          </a:xfrm>
          <a:prstGeom prst="rect">
            <a:avLst/>
          </a:prstGeom>
          <a:noFill/>
        </p:spPr>
        <p:txBody>
          <a:bodyPr wrap="none" rtlCol="0">
            <a:spAutoFit/>
          </a:bodyPr>
          <a:lstStyle/>
          <a:p>
            <a:r>
              <a:rPr lang="zh-CN" altLang="en-US" sz="1200" dirty="0" smtClean="0"/>
              <a:t>为此需要额外安装</a:t>
            </a:r>
            <a:r>
              <a:rPr lang="en-US" altLang="zh-CN" sz="1200" dirty="0" smtClean="0"/>
              <a:t>Intel</a:t>
            </a:r>
            <a:r>
              <a:rPr lang="zh-CN" altLang="en-US" sz="1200" dirty="0" smtClean="0"/>
              <a:t>芯片硬件加速程序</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21</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428596" y="1285860"/>
            <a:ext cx="8215370" cy="276999"/>
          </a:xfrm>
          <a:prstGeom prst="rect">
            <a:avLst/>
          </a:prstGeom>
          <a:noFill/>
        </p:spPr>
        <p:txBody>
          <a:bodyPr wrap="square" rtlCol="0">
            <a:spAutoFit/>
          </a:bodyPr>
          <a:lstStyle/>
          <a:p>
            <a:r>
              <a:rPr lang="zh-CN" altLang="en-US" sz="1200" dirty="0" smtClean="0"/>
              <a:t>安装过程中遇到如下问题， 如何解决？</a:t>
            </a:r>
            <a:endParaRPr lang="zh-CN" altLang="en-US" sz="1200" dirty="0"/>
          </a:p>
        </p:txBody>
      </p:sp>
      <p:sp>
        <p:nvSpPr>
          <p:cNvPr id="8" name="TextBox 7"/>
          <p:cNvSpPr txBox="1"/>
          <p:nvPr/>
        </p:nvSpPr>
        <p:spPr>
          <a:xfrm>
            <a:off x="500034" y="714356"/>
            <a:ext cx="4227439" cy="338554"/>
          </a:xfrm>
          <a:prstGeom prst="rect">
            <a:avLst/>
          </a:prstGeom>
          <a:solidFill>
            <a:schemeClr val="bg2">
              <a:lumMod val="75000"/>
            </a:schemeClr>
          </a:solidFill>
        </p:spPr>
        <p:txBody>
          <a:bodyPr wrap="none" rtlCol="0">
            <a:spAutoFit/>
          </a:bodyPr>
          <a:lstStyle/>
          <a:p>
            <a:r>
              <a:rPr lang="en-US" altLang="zh-CN" sz="1600" dirty="0" smtClean="0"/>
              <a:t>Hardware</a:t>
            </a:r>
            <a:r>
              <a:rPr lang="zh-CN" altLang="en-US" sz="1600" dirty="0" smtClean="0"/>
              <a:t> </a:t>
            </a:r>
            <a:r>
              <a:rPr lang="en-US" altLang="zh-CN" sz="1600" dirty="0" smtClean="0"/>
              <a:t>Accelerated</a:t>
            </a:r>
            <a:r>
              <a:rPr lang="zh-CN" altLang="en-US" sz="1600" dirty="0" smtClean="0"/>
              <a:t> </a:t>
            </a:r>
            <a:r>
              <a:rPr lang="en-US" altLang="zh-CN" sz="1600" dirty="0" smtClean="0"/>
              <a:t>Execution</a:t>
            </a:r>
            <a:r>
              <a:rPr lang="zh-CN" altLang="en-US" sz="1600" dirty="0" smtClean="0"/>
              <a:t> </a:t>
            </a:r>
            <a:r>
              <a:rPr lang="en-US" altLang="zh-CN" sz="1600" dirty="0" smtClean="0"/>
              <a:t>Manager</a:t>
            </a:r>
            <a:endParaRPr lang="zh-CN" altLang="en-US" sz="1600" dirty="0"/>
          </a:p>
        </p:txBody>
      </p:sp>
      <p:pic>
        <p:nvPicPr>
          <p:cNvPr id="8194" name="Picture 2"/>
          <p:cNvPicPr>
            <a:picLocks noChangeAspect="1" noChangeArrowheads="1"/>
          </p:cNvPicPr>
          <p:nvPr/>
        </p:nvPicPr>
        <p:blipFill>
          <a:blip r:embed="rId2"/>
          <a:srcRect/>
          <a:stretch>
            <a:fillRect/>
          </a:stretch>
        </p:blipFill>
        <p:spPr bwMode="auto">
          <a:xfrm>
            <a:off x="714348" y="1714488"/>
            <a:ext cx="3486150" cy="1600200"/>
          </a:xfrm>
          <a:prstGeom prst="rect">
            <a:avLst/>
          </a:prstGeom>
          <a:noFill/>
          <a:ln w="9525">
            <a:noFill/>
            <a:miter lim="800000"/>
            <a:headEnd/>
            <a:tailEnd/>
          </a:ln>
          <a:effectLst/>
        </p:spPr>
      </p:pic>
      <p:sp>
        <p:nvSpPr>
          <p:cNvPr id="12" name="TextBox 11"/>
          <p:cNvSpPr txBox="1"/>
          <p:nvPr/>
        </p:nvSpPr>
        <p:spPr>
          <a:xfrm>
            <a:off x="428596" y="3714753"/>
            <a:ext cx="7286676" cy="461665"/>
          </a:xfrm>
          <a:prstGeom prst="rect">
            <a:avLst/>
          </a:prstGeom>
          <a:solidFill>
            <a:schemeClr val="accent4">
              <a:lumMod val="75000"/>
            </a:schemeClr>
          </a:solidFill>
        </p:spPr>
        <p:txBody>
          <a:bodyPr wrap="square" rtlCol="0">
            <a:spAutoFit/>
          </a:bodyPr>
          <a:lstStyle/>
          <a:p>
            <a:r>
              <a:rPr lang="zh-CN" altLang="en-US" sz="1200" dirty="0" smtClean="0"/>
              <a:t>重启时按住</a:t>
            </a:r>
            <a:r>
              <a:rPr lang="en-US" sz="1200" dirty="0" smtClean="0"/>
              <a:t>F12，</a:t>
            </a:r>
            <a:r>
              <a:rPr lang="zh-CN" altLang="en-US" sz="1200" dirty="0" smtClean="0"/>
              <a:t>进入</a:t>
            </a:r>
            <a:r>
              <a:rPr lang="en-US" sz="1200" dirty="0" smtClean="0"/>
              <a:t>Boot setting，</a:t>
            </a:r>
            <a:r>
              <a:rPr lang="zh-CN" altLang="en-US" sz="1200" dirty="0" smtClean="0"/>
              <a:t>点击</a:t>
            </a:r>
            <a:r>
              <a:rPr lang="en-US" sz="1200" dirty="0" smtClean="0"/>
              <a:t>System setting-&gt;</a:t>
            </a:r>
            <a:r>
              <a:rPr lang="en-US" sz="1200" dirty="0" err="1" smtClean="0"/>
              <a:t>Virualization</a:t>
            </a:r>
            <a:r>
              <a:rPr lang="en-US" sz="1200" dirty="0" smtClean="0"/>
              <a:t> support -&gt; Virtualization,</a:t>
            </a:r>
            <a:r>
              <a:rPr lang="zh-CN" altLang="en-US" sz="1200" dirty="0" smtClean="0"/>
              <a:t>在</a:t>
            </a:r>
            <a:r>
              <a:rPr lang="en-US" sz="1200" dirty="0" smtClean="0"/>
              <a:t>Enable Intel R Virtualization </a:t>
            </a:r>
            <a:r>
              <a:rPr lang="zh-CN" altLang="en-US" sz="1200" dirty="0" smtClean="0"/>
              <a:t>前面打勾，点击</a:t>
            </a:r>
            <a:r>
              <a:rPr lang="en-US" sz="1200" dirty="0" smtClean="0"/>
              <a:t>Apply，</a:t>
            </a:r>
            <a:r>
              <a:rPr lang="zh-CN" altLang="en-US" sz="1200" dirty="0" smtClean="0"/>
              <a:t>重启</a:t>
            </a:r>
            <a:endParaRPr lang="zh-CN" altLang="en-US" sz="1200" dirty="0"/>
          </a:p>
        </p:txBody>
      </p:sp>
      <p:sp>
        <p:nvSpPr>
          <p:cNvPr id="13" name="矩形 12"/>
          <p:cNvSpPr/>
          <p:nvPr/>
        </p:nvSpPr>
        <p:spPr>
          <a:xfrm>
            <a:off x="285720" y="4429132"/>
            <a:ext cx="3786214" cy="1200329"/>
          </a:xfrm>
          <a:prstGeom prst="rect">
            <a:avLst/>
          </a:prstGeom>
        </p:spPr>
        <p:txBody>
          <a:bodyPr wrap="square">
            <a:spAutoFit/>
          </a:bodyPr>
          <a:lstStyle/>
          <a:p>
            <a:r>
              <a:rPr lang="zh-CN" altLang="en-US" sz="1200" dirty="0" smtClean="0"/>
              <a:t>表明设置已经成功，然后在命令行输入</a:t>
            </a:r>
            <a:r>
              <a:rPr lang="en-US" sz="1200" dirty="0" smtClean="0"/>
              <a:t>sc query </a:t>
            </a:r>
            <a:r>
              <a:rPr lang="en-US" sz="1200" dirty="0" err="1" smtClean="0"/>
              <a:t>intelhaxm</a:t>
            </a:r>
            <a:r>
              <a:rPr lang="en-US" sz="1200" dirty="0" smtClean="0"/>
              <a:t>，</a:t>
            </a:r>
            <a:r>
              <a:rPr lang="zh-CN" altLang="en-US" sz="1200" dirty="0" smtClean="0"/>
              <a:t>有如下反映，表示安装成功：</a:t>
            </a:r>
          </a:p>
          <a:p>
            <a:r>
              <a:rPr lang="zh-CN" altLang="en-US" sz="1200" dirty="0" smtClean="0"/>
              <a:t>可以使用以下指令手动开启和关闭：</a:t>
            </a:r>
            <a:br>
              <a:rPr lang="zh-CN" altLang="en-US" sz="1200" dirty="0" smtClean="0"/>
            </a:br>
            <a:r>
              <a:rPr lang="zh-CN" altLang="en-US" sz="1200" dirty="0" smtClean="0"/>
              <a:t>    </a:t>
            </a:r>
            <a:r>
              <a:rPr lang="en-US" sz="1200" dirty="0" smtClean="0"/>
              <a:t>Stop: sc stop </a:t>
            </a:r>
            <a:r>
              <a:rPr lang="en-US" sz="1200" dirty="0" err="1" smtClean="0"/>
              <a:t>intelhaxm</a:t>
            </a:r>
            <a:endParaRPr lang="en-US" sz="1200" dirty="0" smtClean="0"/>
          </a:p>
          <a:p>
            <a:r>
              <a:rPr lang="en-US" sz="1200" dirty="0" smtClean="0"/>
              <a:t>     Start:</a:t>
            </a:r>
          </a:p>
          <a:p>
            <a:r>
              <a:rPr lang="en-US" sz="1200" dirty="0" smtClean="0"/>
              <a:t>sc start </a:t>
            </a:r>
            <a:r>
              <a:rPr lang="en-US" sz="1200" dirty="0" err="1" smtClean="0"/>
              <a:t>intelhaxm</a:t>
            </a:r>
            <a:endParaRPr lang="en-US" sz="1200" dirty="0"/>
          </a:p>
        </p:txBody>
      </p:sp>
      <p:sp>
        <p:nvSpPr>
          <p:cNvPr id="14" name="TextBox 13"/>
          <p:cNvSpPr txBox="1"/>
          <p:nvPr/>
        </p:nvSpPr>
        <p:spPr>
          <a:xfrm>
            <a:off x="500034" y="3429000"/>
            <a:ext cx="954107" cy="276999"/>
          </a:xfrm>
          <a:prstGeom prst="rect">
            <a:avLst/>
          </a:prstGeom>
          <a:noFill/>
        </p:spPr>
        <p:txBody>
          <a:bodyPr wrap="none" rtlCol="0">
            <a:spAutoFit/>
          </a:bodyPr>
          <a:lstStyle/>
          <a:p>
            <a:r>
              <a:rPr lang="zh-CN" altLang="en-US" sz="1200" b="1" smtClean="0">
                <a:solidFill>
                  <a:srgbClr val="000099"/>
                </a:solidFill>
              </a:rPr>
              <a:t>解决方案：</a:t>
            </a:r>
            <a:endParaRPr lang="zh-CN" altLang="en-US" sz="1200" b="1">
              <a:solidFill>
                <a:srgbClr val="000099"/>
              </a:solidFill>
            </a:endParaRPr>
          </a:p>
        </p:txBody>
      </p:sp>
      <p:pic>
        <p:nvPicPr>
          <p:cNvPr id="8196" name="Picture 4" descr="Android x86模拟器Intel Atom x86 System Image时提示Intel execute disable bit(xd) is not turned on解决办法 - BanTian - 半天的家"/>
          <p:cNvPicPr>
            <a:picLocks noChangeAspect="1" noChangeArrowheads="1"/>
          </p:cNvPicPr>
          <p:nvPr/>
        </p:nvPicPr>
        <p:blipFill>
          <a:blip r:embed="rId3"/>
          <a:srcRect/>
          <a:stretch>
            <a:fillRect/>
          </a:stretch>
        </p:blipFill>
        <p:spPr bwMode="auto">
          <a:xfrm>
            <a:off x="3857620" y="4214818"/>
            <a:ext cx="3571900" cy="2470884"/>
          </a:xfrm>
          <a:prstGeom prst="rect">
            <a:avLst/>
          </a:prstGeom>
          <a:noFill/>
        </p:spPr>
      </p:pic>
    </p:spTree>
  </p:cSld>
  <p:clrMapOvr>
    <a:masterClrMapping/>
  </p:clrMapOvr>
  <p:transition>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22</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71472" y="1357298"/>
            <a:ext cx="8215370" cy="307777"/>
          </a:xfrm>
          <a:prstGeom prst="rect">
            <a:avLst/>
          </a:prstGeom>
          <a:noFill/>
        </p:spPr>
        <p:txBody>
          <a:bodyPr wrap="square" rtlCol="0">
            <a:spAutoFit/>
          </a:bodyPr>
          <a:lstStyle/>
          <a:p>
            <a:r>
              <a:rPr lang="en-US" altLang="zh-CN" sz="1200" dirty="0" smtClean="0"/>
              <a:t>Android Debug Bridge</a:t>
            </a:r>
            <a:r>
              <a:rPr lang="zh-CN" altLang="en-US" sz="1200" dirty="0" smtClean="0"/>
              <a:t>， 这个是</a:t>
            </a:r>
            <a:r>
              <a:rPr lang="en-US" altLang="zh-CN" sz="1200" dirty="0" smtClean="0"/>
              <a:t>Eclipse</a:t>
            </a:r>
            <a:r>
              <a:rPr lang="zh-CN" altLang="en-US" sz="1200" dirty="0" smtClean="0"/>
              <a:t>启动 </a:t>
            </a:r>
            <a:r>
              <a:rPr lang="en-US" altLang="zh-CN" sz="1400" b="1" dirty="0" smtClean="0">
                <a:solidFill>
                  <a:srgbClr val="FF0000"/>
                </a:solidFill>
              </a:rPr>
              <a:t>DDMS</a:t>
            </a:r>
            <a:r>
              <a:rPr lang="zh-CN" altLang="en-US" sz="1400" dirty="0" smtClean="0">
                <a:solidFill>
                  <a:srgbClr val="FF0000"/>
                </a:solidFill>
              </a:rPr>
              <a:t>  </a:t>
            </a:r>
            <a:r>
              <a:rPr lang="zh-CN" altLang="en-US" sz="1200" dirty="0" smtClean="0"/>
              <a:t>视图的时候会调用到的命令</a:t>
            </a:r>
            <a:endParaRPr lang="zh-CN" altLang="en-US" sz="1200" dirty="0"/>
          </a:p>
        </p:txBody>
      </p:sp>
      <p:sp>
        <p:nvSpPr>
          <p:cNvPr id="15" name="TextBox 14"/>
          <p:cNvSpPr txBox="1"/>
          <p:nvPr/>
        </p:nvSpPr>
        <p:spPr>
          <a:xfrm>
            <a:off x="500034" y="928670"/>
            <a:ext cx="1686680" cy="307777"/>
          </a:xfrm>
          <a:prstGeom prst="rect">
            <a:avLst/>
          </a:prstGeom>
          <a:noFill/>
        </p:spPr>
        <p:txBody>
          <a:bodyPr wrap="none" rtlCol="0">
            <a:spAutoFit/>
          </a:bodyPr>
          <a:lstStyle/>
          <a:p>
            <a:r>
              <a:rPr lang="en-US" altLang="zh-CN" sz="1400" b="1" dirty="0" smtClean="0">
                <a:solidFill>
                  <a:srgbClr val="000099"/>
                </a:solidFill>
              </a:rPr>
              <a:t>ADB</a:t>
            </a:r>
            <a:r>
              <a:rPr lang="zh-CN" altLang="en-US" sz="1400" b="1" dirty="0" smtClean="0">
                <a:solidFill>
                  <a:srgbClr val="000099"/>
                </a:solidFill>
              </a:rPr>
              <a:t>：安卓调试桥</a:t>
            </a:r>
            <a:endParaRPr lang="zh-CN" altLang="en-US" sz="1400" b="1" dirty="0">
              <a:solidFill>
                <a:srgbClr val="000099"/>
              </a:solidFill>
            </a:endParaRPr>
          </a:p>
        </p:txBody>
      </p:sp>
      <p:sp>
        <p:nvSpPr>
          <p:cNvPr id="16" name="矩形 15"/>
          <p:cNvSpPr/>
          <p:nvPr/>
        </p:nvSpPr>
        <p:spPr>
          <a:xfrm>
            <a:off x="571472" y="1714488"/>
            <a:ext cx="6000776" cy="461665"/>
          </a:xfrm>
          <a:prstGeom prst="rect">
            <a:avLst/>
          </a:prstGeom>
        </p:spPr>
        <p:txBody>
          <a:bodyPr wrap="square">
            <a:spAutoFit/>
          </a:bodyPr>
          <a:lstStyle/>
          <a:p>
            <a:r>
              <a:rPr lang="zh-CN" altLang="en-US" sz="1200" dirty="0" smtClean="0"/>
              <a:t>命令为：</a:t>
            </a:r>
            <a:endParaRPr lang="en-US" altLang="zh-CN" sz="1200" dirty="0" smtClean="0"/>
          </a:p>
          <a:p>
            <a:r>
              <a:rPr lang="en-US" altLang="zh-CN" sz="1200" dirty="0" smtClean="0"/>
              <a:t>E:\soft\Android\AndrioEclipse\sdk\platform-tools\</a:t>
            </a:r>
            <a:r>
              <a:rPr lang="en-US" altLang="zh-CN" sz="1200" dirty="0" smtClean="0">
                <a:solidFill>
                  <a:srgbClr val="000099"/>
                </a:solidFill>
              </a:rPr>
              <a:t>adb.exe</a:t>
            </a:r>
            <a:endParaRPr lang="zh-CN" altLang="en-US" sz="1200" dirty="0">
              <a:solidFill>
                <a:srgbClr val="000099"/>
              </a:solidFill>
            </a:endParaRPr>
          </a:p>
        </p:txBody>
      </p:sp>
      <p:pic>
        <p:nvPicPr>
          <p:cNvPr id="36866" name="Picture 2"/>
          <p:cNvPicPr>
            <a:picLocks noChangeAspect="1" noChangeArrowheads="1"/>
          </p:cNvPicPr>
          <p:nvPr/>
        </p:nvPicPr>
        <p:blipFill>
          <a:blip r:embed="rId2"/>
          <a:srcRect/>
          <a:stretch>
            <a:fillRect/>
          </a:stretch>
        </p:blipFill>
        <p:spPr bwMode="auto">
          <a:xfrm>
            <a:off x="500034" y="2285992"/>
            <a:ext cx="5000660" cy="3029210"/>
          </a:xfrm>
          <a:prstGeom prst="rect">
            <a:avLst/>
          </a:prstGeom>
          <a:noFill/>
          <a:ln w="9525">
            <a:noFill/>
            <a:miter lim="800000"/>
            <a:headEnd/>
            <a:tailEnd/>
          </a:ln>
          <a:effectLst/>
        </p:spPr>
      </p:pic>
      <p:sp>
        <p:nvSpPr>
          <p:cNvPr id="17" name="TextBox 16"/>
          <p:cNvSpPr txBox="1"/>
          <p:nvPr/>
        </p:nvSpPr>
        <p:spPr>
          <a:xfrm>
            <a:off x="285720" y="5429264"/>
            <a:ext cx="1569660" cy="276999"/>
          </a:xfrm>
          <a:prstGeom prst="rect">
            <a:avLst/>
          </a:prstGeom>
          <a:noFill/>
        </p:spPr>
        <p:txBody>
          <a:bodyPr wrap="none" rtlCol="0">
            <a:spAutoFit/>
          </a:bodyPr>
          <a:lstStyle/>
          <a:p>
            <a:r>
              <a:rPr lang="zh-CN" altLang="en-US" sz="1200" b="1" dirty="0" smtClean="0">
                <a:solidFill>
                  <a:srgbClr val="000099"/>
                </a:solidFill>
              </a:rPr>
              <a:t>列出所有的设备命令</a:t>
            </a:r>
            <a:endParaRPr lang="zh-CN" altLang="en-US" sz="1200" b="1" dirty="0">
              <a:solidFill>
                <a:srgbClr val="000099"/>
              </a:solidFill>
            </a:endParaRPr>
          </a:p>
        </p:txBody>
      </p:sp>
      <p:sp>
        <p:nvSpPr>
          <p:cNvPr id="18" name="TextBox 17"/>
          <p:cNvSpPr txBox="1"/>
          <p:nvPr/>
        </p:nvSpPr>
        <p:spPr>
          <a:xfrm>
            <a:off x="357158" y="5857892"/>
            <a:ext cx="1042273" cy="276999"/>
          </a:xfrm>
          <a:prstGeom prst="rect">
            <a:avLst/>
          </a:prstGeom>
          <a:noFill/>
        </p:spPr>
        <p:txBody>
          <a:bodyPr wrap="none" rtlCol="0">
            <a:spAutoFit/>
          </a:bodyPr>
          <a:lstStyle/>
          <a:p>
            <a:r>
              <a:rPr lang="en-US" altLang="zh-CN" sz="1200" dirty="0" err="1" smtClean="0"/>
              <a:t>adb</a:t>
            </a:r>
            <a:r>
              <a:rPr lang="en-US" altLang="zh-CN" sz="1200" dirty="0" smtClean="0"/>
              <a:t>  devices</a:t>
            </a:r>
            <a:endParaRPr lang="zh-CN" altLang="en-US" sz="1200" dirty="0"/>
          </a:p>
        </p:txBody>
      </p:sp>
      <p:pic>
        <p:nvPicPr>
          <p:cNvPr id="36867" name="Picture 3"/>
          <p:cNvPicPr>
            <a:picLocks noChangeAspect="1" noChangeArrowheads="1"/>
          </p:cNvPicPr>
          <p:nvPr/>
        </p:nvPicPr>
        <p:blipFill>
          <a:blip r:embed="rId3"/>
          <a:srcRect/>
          <a:stretch>
            <a:fillRect/>
          </a:stretch>
        </p:blipFill>
        <p:spPr bwMode="auto">
          <a:xfrm>
            <a:off x="1571604" y="5715016"/>
            <a:ext cx="3095625" cy="100965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23</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71472" y="1357298"/>
            <a:ext cx="8215370" cy="276999"/>
          </a:xfrm>
          <a:prstGeom prst="rect">
            <a:avLst/>
          </a:prstGeom>
          <a:noFill/>
        </p:spPr>
        <p:txBody>
          <a:bodyPr wrap="square" rtlCol="0">
            <a:spAutoFit/>
          </a:bodyPr>
          <a:lstStyle/>
          <a:p>
            <a:r>
              <a:rPr lang="zh-CN" altLang="en-US" sz="1200" dirty="0" smtClean="0"/>
              <a:t>有的时候，在</a:t>
            </a:r>
            <a:r>
              <a:rPr lang="en-US" altLang="zh-CN" sz="1200" dirty="0" smtClean="0"/>
              <a:t>DDMS</a:t>
            </a:r>
            <a:r>
              <a:rPr lang="zh-CN" altLang="en-US" sz="1200" dirty="0" smtClean="0"/>
              <a:t>里面会丢失掉</a:t>
            </a:r>
            <a:r>
              <a:rPr lang="en-US" altLang="zh-CN" sz="1200" dirty="0" smtClean="0"/>
              <a:t>device</a:t>
            </a:r>
            <a:r>
              <a:rPr lang="zh-CN" altLang="en-US" sz="1200" dirty="0" smtClean="0"/>
              <a:t>列表， 这个时候，可以通过</a:t>
            </a:r>
            <a:r>
              <a:rPr lang="en-US" altLang="zh-CN" sz="1200" dirty="0" smtClean="0"/>
              <a:t>reset ADT</a:t>
            </a:r>
            <a:r>
              <a:rPr lang="zh-CN" altLang="en-US" sz="1200" dirty="0" smtClean="0"/>
              <a:t>来重新加载</a:t>
            </a:r>
            <a:endParaRPr lang="zh-CN" altLang="en-US" sz="1200" dirty="0"/>
          </a:p>
        </p:txBody>
      </p:sp>
      <p:sp>
        <p:nvSpPr>
          <p:cNvPr id="15" name="TextBox 14"/>
          <p:cNvSpPr txBox="1"/>
          <p:nvPr/>
        </p:nvSpPr>
        <p:spPr>
          <a:xfrm>
            <a:off x="500034" y="928670"/>
            <a:ext cx="1686680" cy="307777"/>
          </a:xfrm>
          <a:prstGeom prst="rect">
            <a:avLst/>
          </a:prstGeom>
          <a:noFill/>
        </p:spPr>
        <p:txBody>
          <a:bodyPr wrap="none" rtlCol="0">
            <a:spAutoFit/>
          </a:bodyPr>
          <a:lstStyle/>
          <a:p>
            <a:r>
              <a:rPr lang="en-US" altLang="zh-CN" sz="1400" b="1" dirty="0" smtClean="0">
                <a:solidFill>
                  <a:srgbClr val="000099"/>
                </a:solidFill>
              </a:rPr>
              <a:t>ADB</a:t>
            </a:r>
            <a:r>
              <a:rPr lang="zh-CN" altLang="en-US" sz="1400" b="1" dirty="0" smtClean="0">
                <a:solidFill>
                  <a:srgbClr val="000099"/>
                </a:solidFill>
              </a:rPr>
              <a:t>：安卓调试桥</a:t>
            </a:r>
            <a:endParaRPr lang="zh-CN" altLang="en-US" sz="1400" b="1" dirty="0">
              <a:solidFill>
                <a:srgbClr val="000099"/>
              </a:solidFill>
            </a:endParaRPr>
          </a:p>
        </p:txBody>
      </p:sp>
      <p:pic>
        <p:nvPicPr>
          <p:cNvPr id="37890" name="Picture 2"/>
          <p:cNvPicPr>
            <a:picLocks noChangeAspect="1" noChangeArrowheads="1"/>
          </p:cNvPicPr>
          <p:nvPr/>
        </p:nvPicPr>
        <p:blipFill>
          <a:blip r:embed="rId2"/>
          <a:srcRect/>
          <a:stretch>
            <a:fillRect/>
          </a:stretch>
        </p:blipFill>
        <p:spPr bwMode="auto">
          <a:xfrm>
            <a:off x="714348" y="1714488"/>
            <a:ext cx="5786478" cy="4810985"/>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24</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71472" y="1357298"/>
            <a:ext cx="8215370" cy="276999"/>
          </a:xfrm>
          <a:prstGeom prst="rect">
            <a:avLst/>
          </a:prstGeom>
          <a:noFill/>
        </p:spPr>
        <p:txBody>
          <a:bodyPr wrap="square" rtlCol="0">
            <a:spAutoFit/>
          </a:bodyPr>
          <a:lstStyle/>
          <a:p>
            <a:r>
              <a:rPr lang="zh-CN" altLang="en-US" sz="1200" dirty="0" smtClean="0"/>
              <a:t>通过</a:t>
            </a:r>
            <a:r>
              <a:rPr lang="en-US" altLang="zh-CN" sz="1200" dirty="0" smtClean="0"/>
              <a:t>API</a:t>
            </a:r>
            <a:r>
              <a:rPr lang="zh-CN" altLang="en-US" sz="1200" dirty="0" smtClean="0"/>
              <a:t> </a:t>
            </a:r>
            <a:r>
              <a:rPr lang="en-US" altLang="zh-CN" sz="1200" dirty="0" smtClean="0"/>
              <a:t>Demo </a:t>
            </a:r>
            <a:r>
              <a:rPr lang="zh-CN" altLang="en-US" sz="1200" dirty="0" smtClean="0"/>
              <a:t>可以看到各种存在的效果供参看</a:t>
            </a:r>
            <a:endParaRPr lang="zh-CN" altLang="en-US" sz="1200" dirty="0"/>
          </a:p>
        </p:txBody>
      </p:sp>
      <p:sp>
        <p:nvSpPr>
          <p:cNvPr id="15" name="TextBox 14"/>
          <p:cNvSpPr txBox="1"/>
          <p:nvPr/>
        </p:nvSpPr>
        <p:spPr>
          <a:xfrm>
            <a:off x="500034" y="928670"/>
            <a:ext cx="1122423" cy="307777"/>
          </a:xfrm>
          <a:prstGeom prst="rect">
            <a:avLst/>
          </a:prstGeom>
          <a:noFill/>
        </p:spPr>
        <p:txBody>
          <a:bodyPr wrap="none" rtlCol="0">
            <a:spAutoFit/>
          </a:bodyPr>
          <a:lstStyle/>
          <a:p>
            <a:r>
              <a:rPr lang="en-US" altLang="zh-CN" sz="1400" b="1" dirty="0" smtClean="0">
                <a:solidFill>
                  <a:srgbClr val="000099"/>
                </a:solidFill>
              </a:rPr>
              <a:t>API Demo</a:t>
            </a:r>
            <a:endParaRPr lang="zh-CN" altLang="en-US" sz="1400" b="1" dirty="0">
              <a:solidFill>
                <a:srgbClr val="000099"/>
              </a:solidFill>
            </a:endParaRPr>
          </a:p>
        </p:txBody>
      </p:sp>
      <p:pic>
        <p:nvPicPr>
          <p:cNvPr id="1026" name="Picture 2"/>
          <p:cNvPicPr>
            <a:picLocks noChangeAspect="1" noChangeArrowheads="1"/>
          </p:cNvPicPr>
          <p:nvPr/>
        </p:nvPicPr>
        <p:blipFill>
          <a:blip r:embed="rId2"/>
          <a:srcRect/>
          <a:stretch>
            <a:fillRect/>
          </a:stretch>
        </p:blipFill>
        <p:spPr bwMode="auto">
          <a:xfrm>
            <a:off x="500034" y="1857364"/>
            <a:ext cx="2631198" cy="392906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500562" y="2285992"/>
            <a:ext cx="2366922" cy="3714752"/>
          </a:xfrm>
          <a:prstGeom prst="rect">
            <a:avLst/>
          </a:prstGeom>
          <a:noFill/>
          <a:ln w="9525">
            <a:noFill/>
            <a:miter lim="800000"/>
            <a:headEnd/>
            <a:tailEnd/>
          </a:ln>
          <a:effectLst/>
        </p:spPr>
      </p:pic>
      <p:sp>
        <p:nvSpPr>
          <p:cNvPr id="11" name="TextBox 10"/>
          <p:cNvSpPr txBox="1"/>
          <p:nvPr/>
        </p:nvSpPr>
        <p:spPr>
          <a:xfrm>
            <a:off x="3786182" y="1857364"/>
            <a:ext cx="4214842" cy="276999"/>
          </a:xfrm>
          <a:prstGeom prst="rect">
            <a:avLst/>
          </a:prstGeom>
          <a:noFill/>
        </p:spPr>
        <p:txBody>
          <a:bodyPr wrap="square" rtlCol="0">
            <a:spAutoFit/>
          </a:bodyPr>
          <a:lstStyle/>
          <a:p>
            <a:r>
              <a:rPr lang="en-US" altLang="zh-CN" sz="1200" dirty="0" smtClean="0"/>
              <a:t>For example: click the “Bouncing Balls”, it will show this </a:t>
            </a:r>
            <a:endParaRPr lang="zh-CN" altLang="en-US" sz="1200" dirty="0"/>
          </a:p>
        </p:txBody>
      </p:sp>
      <p:sp>
        <p:nvSpPr>
          <p:cNvPr id="12" name="右箭头 11"/>
          <p:cNvSpPr/>
          <p:nvPr/>
        </p:nvSpPr>
        <p:spPr>
          <a:xfrm>
            <a:off x="2643174" y="2786058"/>
            <a:ext cx="1785950" cy="285752"/>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Tree>
  </p:cSld>
  <p:clrMapOvr>
    <a:masterClrMapping/>
  </p:clrMapOvr>
  <p:transition>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25</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428596" y="1285860"/>
            <a:ext cx="8215370" cy="276999"/>
          </a:xfrm>
          <a:prstGeom prst="rect">
            <a:avLst/>
          </a:prstGeom>
          <a:noFill/>
        </p:spPr>
        <p:txBody>
          <a:bodyPr wrap="square" rtlCol="0">
            <a:spAutoFit/>
          </a:bodyPr>
          <a:lstStyle/>
          <a:p>
            <a:r>
              <a:rPr lang="en-US" altLang="zh-CN" sz="1200" dirty="0" smtClean="0"/>
              <a:t>Android SDK</a:t>
            </a:r>
            <a:r>
              <a:rPr lang="zh-CN" altLang="en-US" sz="1200" dirty="0" smtClean="0"/>
              <a:t> </a:t>
            </a:r>
            <a:r>
              <a:rPr lang="en-US" altLang="zh-CN" sz="1200" dirty="0" smtClean="0"/>
              <a:t>API </a:t>
            </a:r>
            <a:r>
              <a:rPr lang="zh-CN" altLang="en-US" sz="1200" dirty="0" smtClean="0"/>
              <a:t>帮助文档是非常重要的手册。比任何书本都要详细的记录了相关的</a:t>
            </a:r>
            <a:r>
              <a:rPr lang="en-US" altLang="zh-CN" sz="1200" dirty="0" smtClean="0"/>
              <a:t>API</a:t>
            </a:r>
            <a:r>
              <a:rPr lang="zh-CN" altLang="en-US" sz="1200" dirty="0" smtClean="0"/>
              <a:t>信息。</a:t>
            </a:r>
            <a:endParaRPr lang="zh-CN" altLang="en-US" sz="1200" dirty="0"/>
          </a:p>
        </p:txBody>
      </p:sp>
      <p:sp>
        <p:nvSpPr>
          <p:cNvPr id="15" name="TextBox 14"/>
          <p:cNvSpPr txBox="1"/>
          <p:nvPr/>
        </p:nvSpPr>
        <p:spPr>
          <a:xfrm>
            <a:off x="500034" y="857232"/>
            <a:ext cx="1874231" cy="307777"/>
          </a:xfrm>
          <a:prstGeom prst="rect">
            <a:avLst/>
          </a:prstGeom>
          <a:noFill/>
        </p:spPr>
        <p:txBody>
          <a:bodyPr wrap="none" rtlCol="0">
            <a:spAutoFit/>
          </a:bodyPr>
          <a:lstStyle/>
          <a:p>
            <a:r>
              <a:rPr lang="en-US" altLang="zh-CN" sz="1400" b="1" dirty="0" smtClean="0">
                <a:solidFill>
                  <a:srgbClr val="000099"/>
                </a:solidFill>
              </a:rPr>
              <a:t>Android SDK API </a:t>
            </a:r>
            <a:endParaRPr lang="zh-CN" altLang="en-US" sz="1400" b="1" dirty="0">
              <a:solidFill>
                <a:srgbClr val="000099"/>
              </a:solidFill>
            </a:endParaRPr>
          </a:p>
        </p:txBody>
      </p:sp>
      <p:pic>
        <p:nvPicPr>
          <p:cNvPr id="2050" name="Picture 2"/>
          <p:cNvPicPr>
            <a:picLocks noChangeAspect="1" noChangeArrowheads="1"/>
          </p:cNvPicPr>
          <p:nvPr/>
        </p:nvPicPr>
        <p:blipFill>
          <a:blip r:embed="rId2"/>
          <a:srcRect/>
          <a:stretch>
            <a:fillRect/>
          </a:stretch>
        </p:blipFill>
        <p:spPr bwMode="auto">
          <a:xfrm>
            <a:off x="357158" y="2428868"/>
            <a:ext cx="3714776" cy="2609899"/>
          </a:xfrm>
          <a:prstGeom prst="rect">
            <a:avLst/>
          </a:prstGeom>
          <a:noFill/>
          <a:ln w="9525">
            <a:noFill/>
            <a:miter lim="800000"/>
            <a:headEnd/>
            <a:tailEnd/>
          </a:ln>
          <a:effectLst/>
        </p:spPr>
      </p:pic>
      <p:sp>
        <p:nvSpPr>
          <p:cNvPr id="13" name="TextBox 12"/>
          <p:cNvSpPr txBox="1"/>
          <p:nvPr/>
        </p:nvSpPr>
        <p:spPr>
          <a:xfrm>
            <a:off x="428596" y="1714488"/>
            <a:ext cx="4498347" cy="646331"/>
          </a:xfrm>
          <a:prstGeom prst="rect">
            <a:avLst/>
          </a:prstGeom>
          <a:noFill/>
        </p:spPr>
        <p:txBody>
          <a:bodyPr wrap="none" rtlCol="0">
            <a:spAutoFit/>
          </a:bodyPr>
          <a:lstStyle/>
          <a:p>
            <a:r>
              <a:rPr lang="zh-CN" altLang="en-US" sz="1200" dirty="0" smtClean="0"/>
              <a:t>有的时候</a:t>
            </a:r>
            <a:r>
              <a:rPr lang="en-US" altLang="zh-CN" sz="1200" dirty="0" smtClean="0"/>
              <a:t>doc</a:t>
            </a:r>
            <a:r>
              <a:rPr lang="zh-CN" altLang="en-US" sz="1200" dirty="0" smtClean="0"/>
              <a:t>下载过来了，放在</a:t>
            </a:r>
            <a:r>
              <a:rPr lang="en-US" altLang="zh-CN" sz="1200" dirty="0" smtClean="0"/>
              <a:t>.\temp</a:t>
            </a:r>
            <a:r>
              <a:rPr lang="zh-CN" altLang="en-US" sz="1200" dirty="0" smtClean="0"/>
              <a:t>目录中，需要手工安装。 </a:t>
            </a:r>
            <a:endParaRPr lang="en-US" altLang="zh-CN" sz="1200" dirty="0" smtClean="0"/>
          </a:p>
          <a:p>
            <a:r>
              <a:rPr lang="en-US" altLang="zh-CN" sz="1200" dirty="0" smtClean="0">
                <a:solidFill>
                  <a:srgbClr val="000099"/>
                </a:solidFill>
              </a:rPr>
              <a:t>Step 1: </a:t>
            </a:r>
            <a:r>
              <a:rPr lang="zh-CN" altLang="en-US" sz="1200" dirty="0" smtClean="0">
                <a:solidFill>
                  <a:srgbClr val="000099"/>
                </a:solidFill>
              </a:rPr>
              <a:t>选择 </a:t>
            </a:r>
            <a:r>
              <a:rPr lang="en-US" altLang="zh-CN" sz="1200" dirty="0" smtClean="0">
                <a:solidFill>
                  <a:srgbClr val="000099"/>
                </a:solidFill>
              </a:rPr>
              <a:t>doc-19-r02.zip.inf</a:t>
            </a:r>
          </a:p>
          <a:p>
            <a:r>
              <a:rPr lang="en-US" altLang="zh-CN" sz="1200" dirty="0" smtClean="0">
                <a:solidFill>
                  <a:srgbClr val="000099"/>
                </a:solidFill>
              </a:rPr>
              <a:t>Step 2: </a:t>
            </a:r>
            <a:r>
              <a:rPr lang="zh-CN" altLang="en-US" sz="1200" dirty="0" smtClean="0">
                <a:solidFill>
                  <a:srgbClr val="000099"/>
                </a:solidFill>
              </a:rPr>
              <a:t>按鼠标右键，选择安装</a:t>
            </a:r>
            <a:endParaRPr lang="zh-CN" altLang="en-US" sz="1200" dirty="0">
              <a:solidFill>
                <a:srgbClr val="000099"/>
              </a:solidFill>
            </a:endParaRPr>
          </a:p>
        </p:txBody>
      </p:sp>
      <p:sp>
        <p:nvSpPr>
          <p:cNvPr id="16" name="TextBox 15"/>
          <p:cNvSpPr txBox="1"/>
          <p:nvPr/>
        </p:nvSpPr>
        <p:spPr>
          <a:xfrm>
            <a:off x="357158" y="5072074"/>
            <a:ext cx="3167855" cy="276999"/>
          </a:xfrm>
          <a:prstGeom prst="rect">
            <a:avLst/>
          </a:prstGeom>
          <a:noFill/>
        </p:spPr>
        <p:txBody>
          <a:bodyPr wrap="none" rtlCol="0">
            <a:spAutoFit/>
          </a:bodyPr>
          <a:lstStyle/>
          <a:p>
            <a:r>
              <a:rPr lang="en-US" altLang="zh-CN" sz="1200" dirty="0" smtClean="0">
                <a:solidFill>
                  <a:srgbClr val="000099"/>
                </a:solidFill>
              </a:rPr>
              <a:t>Step3</a:t>
            </a:r>
            <a:r>
              <a:rPr lang="zh-CN" altLang="en-US" sz="1200" dirty="0" smtClean="0">
                <a:solidFill>
                  <a:srgbClr val="000099"/>
                </a:solidFill>
              </a:rPr>
              <a:t>：安装完之后，看到一个</a:t>
            </a:r>
            <a:r>
              <a:rPr lang="en-US" altLang="zh-CN" sz="1200" dirty="0" err="1" smtClean="0">
                <a:solidFill>
                  <a:srgbClr val="000099"/>
                </a:solidFill>
              </a:rPr>
              <a:t>sdk</a:t>
            </a:r>
            <a:r>
              <a:rPr lang="en-US" altLang="zh-CN" sz="1200" dirty="0" smtClean="0">
                <a:solidFill>
                  <a:srgbClr val="000099"/>
                </a:solidFill>
              </a:rPr>
              <a:t>\doc</a:t>
            </a:r>
            <a:r>
              <a:rPr lang="zh-CN" altLang="en-US" sz="1200" dirty="0" smtClean="0">
                <a:solidFill>
                  <a:srgbClr val="000099"/>
                </a:solidFill>
              </a:rPr>
              <a:t>目录</a:t>
            </a:r>
            <a:endParaRPr lang="zh-CN" altLang="en-US" sz="1200" dirty="0">
              <a:solidFill>
                <a:srgbClr val="000099"/>
              </a:solidFill>
            </a:endParaRPr>
          </a:p>
        </p:txBody>
      </p:sp>
      <p:pic>
        <p:nvPicPr>
          <p:cNvPr id="2052" name="Picture 4"/>
          <p:cNvPicPr>
            <a:picLocks noChangeAspect="1" noChangeArrowheads="1"/>
          </p:cNvPicPr>
          <p:nvPr/>
        </p:nvPicPr>
        <p:blipFill>
          <a:blip r:embed="rId3"/>
          <a:srcRect/>
          <a:stretch>
            <a:fillRect/>
          </a:stretch>
        </p:blipFill>
        <p:spPr bwMode="auto">
          <a:xfrm>
            <a:off x="428596" y="5429264"/>
            <a:ext cx="3047986" cy="1265202"/>
          </a:xfrm>
          <a:prstGeom prst="rect">
            <a:avLst/>
          </a:prstGeom>
          <a:noFill/>
          <a:ln w="9525">
            <a:noFill/>
            <a:miter lim="800000"/>
            <a:headEnd/>
            <a:tailEnd/>
          </a:ln>
          <a:effectLst/>
        </p:spPr>
      </p:pic>
      <p:sp>
        <p:nvSpPr>
          <p:cNvPr id="17" name="TextBox 16"/>
          <p:cNvSpPr txBox="1"/>
          <p:nvPr/>
        </p:nvSpPr>
        <p:spPr>
          <a:xfrm>
            <a:off x="4429124" y="2285992"/>
            <a:ext cx="3286148" cy="461665"/>
          </a:xfrm>
          <a:prstGeom prst="rect">
            <a:avLst/>
          </a:prstGeom>
          <a:noFill/>
        </p:spPr>
        <p:txBody>
          <a:bodyPr wrap="square" rtlCol="0">
            <a:spAutoFit/>
          </a:bodyPr>
          <a:lstStyle/>
          <a:p>
            <a:r>
              <a:rPr lang="en-US" altLang="zh-CN" sz="1200" dirty="0" smtClean="0">
                <a:solidFill>
                  <a:srgbClr val="000099"/>
                </a:solidFill>
              </a:rPr>
              <a:t>Step4</a:t>
            </a:r>
            <a:r>
              <a:rPr lang="zh-CN" altLang="en-US" sz="1200" dirty="0" smtClean="0">
                <a:solidFill>
                  <a:srgbClr val="000099"/>
                </a:solidFill>
              </a:rPr>
              <a:t>：运行</a:t>
            </a:r>
            <a:r>
              <a:rPr lang="en-US" altLang="zh-CN" sz="1200" dirty="0" err="1" smtClean="0">
                <a:solidFill>
                  <a:srgbClr val="000099"/>
                </a:solidFill>
              </a:rPr>
              <a:t>sdk</a:t>
            </a:r>
            <a:r>
              <a:rPr lang="en-US" altLang="zh-CN" sz="1200" dirty="0" smtClean="0">
                <a:solidFill>
                  <a:srgbClr val="000099"/>
                </a:solidFill>
              </a:rPr>
              <a:t>\doc\index.html</a:t>
            </a:r>
            <a:r>
              <a:rPr lang="zh-CN" altLang="en-US" sz="1200" dirty="0" smtClean="0">
                <a:solidFill>
                  <a:srgbClr val="000099"/>
                </a:solidFill>
              </a:rPr>
              <a:t>文件</a:t>
            </a:r>
            <a:endParaRPr lang="en-US" altLang="zh-CN" sz="1200" dirty="0" smtClean="0">
              <a:solidFill>
                <a:srgbClr val="000099"/>
              </a:solidFill>
            </a:endParaRPr>
          </a:p>
          <a:p>
            <a:r>
              <a:rPr lang="zh-CN" altLang="en-US" sz="1200" dirty="0" smtClean="0">
                <a:solidFill>
                  <a:srgbClr val="000099"/>
                </a:solidFill>
              </a:rPr>
              <a:t>选择</a:t>
            </a:r>
            <a:r>
              <a:rPr lang="en-US" altLang="zh-CN" sz="1200" dirty="0" smtClean="0">
                <a:solidFill>
                  <a:srgbClr val="000099"/>
                </a:solidFill>
              </a:rPr>
              <a:t>Develop</a:t>
            </a:r>
            <a:r>
              <a:rPr lang="zh-CN" altLang="en-US" sz="1200" dirty="0" smtClean="0">
                <a:solidFill>
                  <a:srgbClr val="000099"/>
                </a:solidFill>
              </a:rPr>
              <a:t> </a:t>
            </a:r>
            <a:r>
              <a:rPr lang="en-US" altLang="zh-CN" sz="1200" dirty="0" smtClean="0">
                <a:solidFill>
                  <a:srgbClr val="000099"/>
                </a:solidFill>
              </a:rPr>
              <a:t>-&gt; API Guides</a:t>
            </a:r>
            <a:endParaRPr lang="zh-CN" altLang="en-US" sz="1200" dirty="0">
              <a:solidFill>
                <a:srgbClr val="000099"/>
              </a:solidFill>
            </a:endParaRPr>
          </a:p>
        </p:txBody>
      </p:sp>
      <p:pic>
        <p:nvPicPr>
          <p:cNvPr id="2053" name="Picture 5"/>
          <p:cNvPicPr>
            <a:picLocks noChangeAspect="1" noChangeArrowheads="1"/>
          </p:cNvPicPr>
          <p:nvPr/>
        </p:nvPicPr>
        <p:blipFill>
          <a:blip r:embed="rId4"/>
          <a:srcRect/>
          <a:stretch>
            <a:fillRect/>
          </a:stretch>
        </p:blipFill>
        <p:spPr bwMode="auto">
          <a:xfrm>
            <a:off x="4572000" y="2857496"/>
            <a:ext cx="2928711" cy="3736936"/>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26</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428596" y="1285860"/>
            <a:ext cx="4572032" cy="276999"/>
          </a:xfrm>
          <a:prstGeom prst="rect">
            <a:avLst/>
          </a:prstGeom>
          <a:solidFill>
            <a:srgbClr val="FFFF00"/>
          </a:solidFill>
        </p:spPr>
        <p:txBody>
          <a:bodyPr wrap="square" rtlCol="0">
            <a:spAutoFit/>
          </a:bodyPr>
          <a:lstStyle/>
          <a:p>
            <a:r>
              <a:rPr lang="en-US" altLang="zh-CN" sz="1200" dirty="0" smtClean="0"/>
              <a:t>E:\soft\Android\AndrioEclipse\sdk\tools\emulator.exe</a:t>
            </a:r>
            <a:endParaRPr lang="zh-CN" altLang="en-US" sz="1200" dirty="0"/>
          </a:p>
        </p:txBody>
      </p:sp>
      <p:sp>
        <p:nvSpPr>
          <p:cNvPr id="15" name="TextBox 14"/>
          <p:cNvSpPr txBox="1"/>
          <p:nvPr/>
        </p:nvSpPr>
        <p:spPr>
          <a:xfrm>
            <a:off x="500034" y="857232"/>
            <a:ext cx="1887055" cy="307777"/>
          </a:xfrm>
          <a:prstGeom prst="rect">
            <a:avLst/>
          </a:prstGeom>
          <a:noFill/>
        </p:spPr>
        <p:txBody>
          <a:bodyPr wrap="none" rtlCol="0">
            <a:spAutoFit/>
          </a:bodyPr>
          <a:lstStyle/>
          <a:p>
            <a:r>
              <a:rPr lang="en-US" altLang="zh-CN" sz="1400" b="1" dirty="0" smtClean="0">
                <a:solidFill>
                  <a:srgbClr val="000099"/>
                </a:solidFill>
              </a:rPr>
              <a:t>Android Emulator</a:t>
            </a:r>
            <a:endParaRPr lang="zh-CN" altLang="en-US" sz="1400" b="1" dirty="0">
              <a:solidFill>
                <a:srgbClr val="000099"/>
              </a:solidFill>
            </a:endParaRPr>
          </a:p>
        </p:txBody>
      </p:sp>
      <p:sp>
        <p:nvSpPr>
          <p:cNvPr id="13" name="TextBox 12"/>
          <p:cNvSpPr txBox="1"/>
          <p:nvPr/>
        </p:nvSpPr>
        <p:spPr>
          <a:xfrm>
            <a:off x="428596" y="1714488"/>
            <a:ext cx="8215711" cy="461665"/>
          </a:xfrm>
          <a:prstGeom prst="rect">
            <a:avLst/>
          </a:prstGeom>
          <a:noFill/>
        </p:spPr>
        <p:txBody>
          <a:bodyPr wrap="none" rtlCol="0">
            <a:spAutoFit/>
          </a:bodyPr>
          <a:lstStyle/>
          <a:p>
            <a:r>
              <a:rPr lang="zh-CN" altLang="en-US" sz="1200" dirty="0" smtClean="0"/>
              <a:t>比如</a:t>
            </a:r>
            <a:r>
              <a:rPr lang="en-US" altLang="zh-CN" sz="1200" dirty="0" smtClean="0"/>
              <a:t>:</a:t>
            </a:r>
            <a:r>
              <a:rPr lang="zh-CN" altLang="en-US" sz="1200" dirty="0" smtClean="0"/>
              <a:t>我们可以用这个命令来启动一个模拟器。作用类似</a:t>
            </a:r>
            <a:r>
              <a:rPr lang="en-US" altLang="zh-CN" sz="1200" dirty="0" smtClean="0"/>
              <a:t>Eclipse -&gt;Virtual Device Manager -&gt;select “</a:t>
            </a:r>
            <a:r>
              <a:rPr lang="en-US" altLang="zh-CN" sz="1200" dirty="0" err="1" smtClean="0"/>
              <a:t>Coolpad</a:t>
            </a:r>
            <a:r>
              <a:rPr lang="en-US" altLang="zh-CN" sz="1200" dirty="0" smtClean="0"/>
              <a:t>” -&gt;click </a:t>
            </a:r>
          </a:p>
          <a:p>
            <a:r>
              <a:rPr lang="en-US" altLang="zh-CN" sz="1200" dirty="0" smtClean="0"/>
              <a:t>button “Start” </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714480" y="2143116"/>
            <a:ext cx="5072098" cy="4337212"/>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27</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428596" y="1285860"/>
            <a:ext cx="8215370" cy="276999"/>
          </a:xfrm>
          <a:prstGeom prst="rect">
            <a:avLst/>
          </a:prstGeom>
          <a:noFill/>
        </p:spPr>
        <p:txBody>
          <a:bodyPr wrap="square" rtlCol="0">
            <a:spAutoFit/>
          </a:bodyPr>
          <a:lstStyle/>
          <a:p>
            <a:r>
              <a:rPr lang="en-US" altLang="zh-CN" sz="1200" dirty="0" smtClean="0"/>
              <a:t>E:\soft\Android\AndrioEclipse\sdk\tools\ ddms.bat</a:t>
            </a:r>
            <a:endParaRPr lang="zh-CN" altLang="en-US" sz="1200" dirty="0"/>
          </a:p>
        </p:txBody>
      </p:sp>
      <p:sp>
        <p:nvSpPr>
          <p:cNvPr id="15" name="TextBox 14"/>
          <p:cNvSpPr txBox="1"/>
          <p:nvPr/>
        </p:nvSpPr>
        <p:spPr>
          <a:xfrm>
            <a:off x="500034" y="857232"/>
            <a:ext cx="1957587" cy="307777"/>
          </a:xfrm>
          <a:prstGeom prst="rect">
            <a:avLst/>
          </a:prstGeom>
          <a:noFill/>
        </p:spPr>
        <p:txBody>
          <a:bodyPr wrap="none" rtlCol="0">
            <a:spAutoFit/>
          </a:bodyPr>
          <a:lstStyle/>
          <a:p>
            <a:r>
              <a:rPr lang="en-US" altLang="zh-CN" sz="1400" b="1" dirty="0" smtClean="0">
                <a:solidFill>
                  <a:srgbClr val="000099"/>
                </a:solidFill>
              </a:rPr>
              <a:t>Android DDMS</a:t>
            </a:r>
            <a:r>
              <a:rPr lang="zh-CN" altLang="en-US" sz="1400" b="1" dirty="0" smtClean="0">
                <a:solidFill>
                  <a:srgbClr val="000099"/>
                </a:solidFill>
              </a:rPr>
              <a:t>命令</a:t>
            </a:r>
            <a:endParaRPr lang="zh-CN" altLang="en-US" sz="1400" b="1" dirty="0">
              <a:solidFill>
                <a:srgbClr val="000099"/>
              </a:solidFill>
            </a:endParaRPr>
          </a:p>
        </p:txBody>
      </p:sp>
      <p:sp>
        <p:nvSpPr>
          <p:cNvPr id="13" name="TextBox 12"/>
          <p:cNvSpPr txBox="1"/>
          <p:nvPr/>
        </p:nvSpPr>
        <p:spPr>
          <a:xfrm>
            <a:off x="428596" y="1643050"/>
            <a:ext cx="2794355" cy="276999"/>
          </a:xfrm>
          <a:prstGeom prst="rect">
            <a:avLst/>
          </a:prstGeom>
          <a:noFill/>
        </p:spPr>
        <p:txBody>
          <a:bodyPr wrap="none" rtlCol="0">
            <a:spAutoFit/>
          </a:bodyPr>
          <a:lstStyle/>
          <a:p>
            <a:r>
              <a:rPr lang="zh-CN" altLang="en-US" sz="1200" dirty="0" smtClean="0"/>
              <a:t>作用类似</a:t>
            </a:r>
            <a:r>
              <a:rPr lang="en-US" altLang="zh-CN" sz="1200" dirty="0" smtClean="0"/>
              <a:t>Eclipse -&gt;</a:t>
            </a:r>
            <a:r>
              <a:rPr lang="zh-CN" altLang="en-US" sz="1200" dirty="0" smtClean="0"/>
              <a:t>切换到</a:t>
            </a:r>
            <a:r>
              <a:rPr lang="en-US" altLang="zh-CN" sz="1200" dirty="0" smtClean="0"/>
              <a:t>DDMS </a:t>
            </a:r>
            <a:r>
              <a:rPr lang="zh-CN" altLang="en-US" sz="1200" dirty="0" smtClean="0"/>
              <a:t>视图</a:t>
            </a: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142844" y="1928802"/>
            <a:ext cx="4857784" cy="356547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214678" y="4500570"/>
            <a:ext cx="4827571" cy="1887504"/>
          </a:xfrm>
          <a:prstGeom prst="rect">
            <a:avLst/>
          </a:prstGeom>
          <a:noFill/>
          <a:ln w="9525">
            <a:noFill/>
            <a:miter lim="800000"/>
            <a:headEnd/>
            <a:tailEnd/>
          </a:ln>
          <a:effectLst/>
        </p:spPr>
      </p:pic>
      <p:sp>
        <p:nvSpPr>
          <p:cNvPr id="12" name="TextBox 11"/>
          <p:cNvSpPr txBox="1"/>
          <p:nvPr/>
        </p:nvSpPr>
        <p:spPr>
          <a:xfrm>
            <a:off x="5143504" y="3429000"/>
            <a:ext cx="3251837" cy="830997"/>
          </a:xfrm>
          <a:prstGeom prst="rect">
            <a:avLst/>
          </a:prstGeom>
          <a:noFill/>
        </p:spPr>
        <p:txBody>
          <a:bodyPr wrap="square" rtlCol="0">
            <a:spAutoFit/>
          </a:bodyPr>
          <a:lstStyle/>
          <a:p>
            <a:r>
              <a:rPr lang="zh-CN" altLang="en-US" sz="1200" dirty="0" smtClean="0">
                <a:solidFill>
                  <a:srgbClr val="000099"/>
                </a:solidFill>
              </a:rPr>
              <a:t>如果已经打开</a:t>
            </a:r>
            <a:r>
              <a:rPr lang="en-US" altLang="zh-CN" sz="1200" dirty="0" smtClean="0">
                <a:solidFill>
                  <a:srgbClr val="000099"/>
                </a:solidFill>
              </a:rPr>
              <a:t>Eclipse,</a:t>
            </a:r>
            <a:r>
              <a:rPr lang="zh-CN" altLang="en-US" sz="1200" dirty="0" smtClean="0">
                <a:solidFill>
                  <a:srgbClr val="000099"/>
                </a:solidFill>
              </a:rPr>
              <a:t> 在运行</a:t>
            </a:r>
            <a:r>
              <a:rPr lang="en-US" altLang="zh-CN" sz="1200" dirty="0" smtClean="0">
                <a:solidFill>
                  <a:srgbClr val="000099"/>
                </a:solidFill>
              </a:rPr>
              <a:t>ddms.bat</a:t>
            </a:r>
          </a:p>
          <a:p>
            <a:r>
              <a:rPr lang="zh-CN" altLang="en-US" sz="1200" dirty="0" smtClean="0">
                <a:solidFill>
                  <a:srgbClr val="000099"/>
                </a:solidFill>
              </a:rPr>
              <a:t>会看到右边图形中的错误，解决办法</a:t>
            </a:r>
            <a:endParaRPr lang="en-US" altLang="zh-CN" sz="1200" dirty="0" smtClean="0">
              <a:solidFill>
                <a:srgbClr val="000099"/>
              </a:solidFill>
            </a:endParaRPr>
          </a:p>
          <a:p>
            <a:r>
              <a:rPr lang="zh-CN" altLang="en-US" sz="1200" dirty="0" smtClean="0">
                <a:solidFill>
                  <a:srgbClr val="000099"/>
                </a:solidFill>
              </a:rPr>
              <a:t>是调整</a:t>
            </a:r>
            <a:r>
              <a:rPr lang="en-US" altLang="zh-CN" sz="1200" dirty="0" smtClean="0">
                <a:solidFill>
                  <a:srgbClr val="000099"/>
                </a:solidFill>
              </a:rPr>
              <a:t>Eclipse </a:t>
            </a:r>
            <a:r>
              <a:rPr lang="zh-CN" altLang="en-US" sz="1200" dirty="0" smtClean="0">
                <a:solidFill>
                  <a:srgbClr val="000099"/>
                </a:solidFill>
              </a:rPr>
              <a:t>中的</a:t>
            </a:r>
            <a:r>
              <a:rPr lang="en-US" altLang="zh-CN" sz="1200" dirty="0" smtClean="0">
                <a:solidFill>
                  <a:srgbClr val="000099"/>
                </a:solidFill>
              </a:rPr>
              <a:t>DDMS</a:t>
            </a:r>
            <a:r>
              <a:rPr lang="zh-CN" altLang="en-US" sz="1200" dirty="0" smtClean="0">
                <a:solidFill>
                  <a:srgbClr val="000099"/>
                </a:solidFill>
              </a:rPr>
              <a:t>端口号。</a:t>
            </a:r>
            <a:endParaRPr lang="en-US" altLang="zh-CN" sz="1200" dirty="0" smtClean="0">
              <a:solidFill>
                <a:srgbClr val="000099"/>
              </a:solidFill>
            </a:endParaRPr>
          </a:p>
          <a:p>
            <a:r>
              <a:rPr lang="en-US" altLang="zh-CN" sz="1200" dirty="0" smtClean="0">
                <a:solidFill>
                  <a:srgbClr val="000099"/>
                </a:solidFill>
              </a:rPr>
              <a:t>Eclipse -&gt;Preference -&gt;DDMS</a:t>
            </a:r>
            <a:endParaRPr lang="zh-CN" altLang="en-US" sz="1200" dirty="0">
              <a:solidFill>
                <a:srgbClr val="000099"/>
              </a:solidFill>
            </a:endParaRPr>
          </a:p>
        </p:txBody>
      </p:sp>
    </p:spTree>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28</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428596" y="1285860"/>
            <a:ext cx="8215370" cy="276999"/>
          </a:xfrm>
          <a:prstGeom prst="rect">
            <a:avLst/>
          </a:prstGeom>
          <a:noFill/>
        </p:spPr>
        <p:txBody>
          <a:bodyPr wrap="square" rtlCol="0">
            <a:spAutoFit/>
          </a:bodyPr>
          <a:lstStyle/>
          <a:p>
            <a:r>
              <a:rPr lang="en-US" altLang="zh-CN" sz="1200" dirty="0" smtClean="0"/>
              <a:t>E:\soft\Android\AndrioEclipse\sdk\tools\ ddms.bat</a:t>
            </a:r>
            <a:endParaRPr lang="zh-CN" altLang="en-US" sz="1200" dirty="0"/>
          </a:p>
        </p:txBody>
      </p:sp>
      <p:sp>
        <p:nvSpPr>
          <p:cNvPr id="15" name="TextBox 14"/>
          <p:cNvSpPr txBox="1"/>
          <p:nvPr/>
        </p:nvSpPr>
        <p:spPr>
          <a:xfrm>
            <a:off x="500034" y="857232"/>
            <a:ext cx="1957587" cy="307777"/>
          </a:xfrm>
          <a:prstGeom prst="rect">
            <a:avLst/>
          </a:prstGeom>
          <a:noFill/>
        </p:spPr>
        <p:txBody>
          <a:bodyPr wrap="none" rtlCol="0">
            <a:spAutoFit/>
          </a:bodyPr>
          <a:lstStyle/>
          <a:p>
            <a:r>
              <a:rPr lang="en-US" altLang="zh-CN" sz="1400" b="1" dirty="0" smtClean="0">
                <a:solidFill>
                  <a:srgbClr val="000099"/>
                </a:solidFill>
              </a:rPr>
              <a:t>Android DDMS</a:t>
            </a:r>
            <a:r>
              <a:rPr lang="zh-CN" altLang="en-US" sz="1400" b="1" dirty="0" smtClean="0">
                <a:solidFill>
                  <a:srgbClr val="000099"/>
                </a:solidFill>
              </a:rPr>
              <a:t>命令</a:t>
            </a:r>
            <a:endParaRPr lang="zh-CN" altLang="en-US" sz="1400" b="1" dirty="0">
              <a:solidFill>
                <a:srgbClr val="000099"/>
              </a:solidFill>
            </a:endParaRPr>
          </a:p>
        </p:txBody>
      </p:sp>
      <p:sp>
        <p:nvSpPr>
          <p:cNvPr id="13" name="TextBox 12"/>
          <p:cNvSpPr txBox="1"/>
          <p:nvPr/>
        </p:nvSpPr>
        <p:spPr>
          <a:xfrm>
            <a:off x="428596" y="1643050"/>
            <a:ext cx="2794355" cy="276999"/>
          </a:xfrm>
          <a:prstGeom prst="rect">
            <a:avLst/>
          </a:prstGeom>
          <a:noFill/>
        </p:spPr>
        <p:txBody>
          <a:bodyPr wrap="none" rtlCol="0">
            <a:spAutoFit/>
          </a:bodyPr>
          <a:lstStyle/>
          <a:p>
            <a:r>
              <a:rPr lang="zh-CN" altLang="en-US" sz="1200" dirty="0" smtClean="0"/>
              <a:t>作用类似</a:t>
            </a:r>
            <a:r>
              <a:rPr lang="en-US" altLang="zh-CN" sz="1200" dirty="0" smtClean="0"/>
              <a:t>Eclipse -&gt;</a:t>
            </a:r>
            <a:r>
              <a:rPr lang="zh-CN" altLang="en-US" sz="1200" dirty="0" smtClean="0"/>
              <a:t>切换到</a:t>
            </a:r>
            <a:r>
              <a:rPr lang="en-US" altLang="zh-CN" sz="1200" dirty="0" smtClean="0"/>
              <a:t>DDMS </a:t>
            </a:r>
            <a:r>
              <a:rPr lang="zh-CN" altLang="en-US" sz="1200" dirty="0" smtClean="0"/>
              <a:t>视图</a:t>
            </a: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142844" y="1928802"/>
            <a:ext cx="4857784" cy="356547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214678" y="4500570"/>
            <a:ext cx="4827571" cy="1887504"/>
          </a:xfrm>
          <a:prstGeom prst="rect">
            <a:avLst/>
          </a:prstGeom>
          <a:noFill/>
          <a:ln w="9525">
            <a:noFill/>
            <a:miter lim="800000"/>
            <a:headEnd/>
            <a:tailEnd/>
          </a:ln>
          <a:effectLst/>
        </p:spPr>
      </p:pic>
      <p:sp>
        <p:nvSpPr>
          <p:cNvPr id="12" name="TextBox 11"/>
          <p:cNvSpPr txBox="1"/>
          <p:nvPr/>
        </p:nvSpPr>
        <p:spPr>
          <a:xfrm>
            <a:off x="5143504" y="3429000"/>
            <a:ext cx="3251837" cy="830997"/>
          </a:xfrm>
          <a:prstGeom prst="rect">
            <a:avLst/>
          </a:prstGeom>
          <a:noFill/>
        </p:spPr>
        <p:txBody>
          <a:bodyPr wrap="square" rtlCol="0">
            <a:spAutoFit/>
          </a:bodyPr>
          <a:lstStyle/>
          <a:p>
            <a:r>
              <a:rPr lang="zh-CN" altLang="en-US" sz="1200" dirty="0" smtClean="0">
                <a:solidFill>
                  <a:srgbClr val="000099"/>
                </a:solidFill>
              </a:rPr>
              <a:t>如果已经打开</a:t>
            </a:r>
            <a:r>
              <a:rPr lang="en-US" altLang="zh-CN" sz="1200" dirty="0" smtClean="0">
                <a:solidFill>
                  <a:srgbClr val="000099"/>
                </a:solidFill>
              </a:rPr>
              <a:t>Eclipse,</a:t>
            </a:r>
            <a:r>
              <a:rPr lang="zh-CN" altLang="en-US" sz="1200" dirty="0" smtClean="0">
                <a:solidFill>
                  <a:srgbClr val="000099"/>
                </a:solidFill>
              </a:rPr>
              <a:t> 在运行</a:t>
            </a:r>
            <a:r>
              <a:rPr lang="en-US" altLang="zh-CN" sz="1200" dirty="0" smtClean="0">
                <a:solidFill>
                  <a:srgbClr val="000099"/>
                </a:solidFill>
              </a:rPr>
              <a:t>ddms.bat</a:t>
            </a:r>
          </a:p>
          <a:p>
            <a:r>
              <a:rPr lang="zh-CN" altLang="en-US" sz="1200" dirty="0" smtClean="0">
                <a:solidFill>
                  <a:srgbClr val="000099"/>
                </a:solidFill>
              </a:rPr>
              <a:t>会看到右边图形中的错误，解决办法</a:t>
            </a:r>
            <a:endParaRPr lang="en-US" altLang="zh-CN" sz="1200" dirty="0" smtClean="0">
              <a:solidFill>
                <a:srgbClr val="000099"/>
              </a:solidFill>
            </a:endParaRPr>
          </a:p>
          <a:p>
            <a:r>
              <a:rPr lang="zh-CN" altLang="en-US" sz="1200" dirty="0" smtClean="0">
                <a:solidFill>
                  <a:srgbClr val="000099"/>
                </a:solidFill>
              </a:rPr>
              <a:t>是调整</a:t>
            </a:r>
            <a:r>
              <a:rPr lang="en-US" altLang="zh-CN" sz="1200" dirty="0" smtClean="0">
                <a:solidFill>
                  <a:srgbClr val="000099"/>
                </a:solidFill>
              </a:rPr>
              <a:t>Eclipse </a:t>
            </a:r>
            <a:r>
              <a:rPr lang="zh-CN" altLang="en-US" sz="1200" dirty="0" smtClean="0">
                <a:solidFill>
                  <a:srgbClr val="000099"/>
                </a:solidFill>
              </a:rPr>
              <a:t>中的</a:t>
            </a:r>
            <a:r>
              <a:rPr lang="en-US" altLang="zh-CN" sz="1200" dirty="0" smtClean="0">
                <a:solidFill>
                  <a:srgbClr val="000099"/>
                </a:solidFill>
              </a:rPr>
              <a:t>DDMS</a:t>
            </a:r>
            <a:r>
              <a:rPr lang="zh-CN" altLang="en-US" sz="1200" dirty="0" smtClean="0">
                <a:solidFill>
                  <a:srgbClr val="000099"/>
                </a:solidFill>
              </a:rPr>
              <a:t>端口号。</a:t>
            </a:r>
            <a:endParaRPr lang="en-US" altLang="zh-CN" sz="1200" dirty="0" smtClean="0">
              <a:solidFill>
                <a:srgbClr val="000099"/>
              </a:solidFill>
            </a:endParaRPr>
          </a:p>
          <a:p>
            <a:r>
              <a:rPr lang="en-US" altLang="zh-CN" sz="1200" dirty="0" smtClean="0">
                <a:solidFill>
                  <a:srgbClr val="000099"/>
                </a:solidFill>
              </a:rPr>
              <a:t>Eclipse -&gt;Preference -&gt;DDMS</a:t>
            </a:r>
            <a:endParaRPr lang="zh-CN" altLang="en-US" sz="1200" dirty="0">
              <a:solidFill>
                <a:srgbClr val="000099"/>
              </a:solidFill>
            </a:endParaRPr>
          </a:p>
        </p:txBody>
      </p:sp>
    </p:spTree>
  </p:cSld>
  <p:clrMapOvr>
    <a:masterClrMapping/>
  </p:clrMapOvr>
  <p:transition>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Android Infrastructure</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29</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85794"/>
            <a:ext cx="4828566" cy="307777"/>
          </a:xfrm>
          <a:prstGeom prst="rect">
            <a:avLst/>
          </a:prstGeom>
          <a:noFill/>
        </p:spPr>
        <p:txBody>
          <a:bodyPr wrap="none" rtlCol="0">
            <a:spAutoFit/>
          </a:bodyPr>
          <a:lstStyle/>
          <a:p>
            <a:r>
              <a:rPr lang="zh-CN" altLang="en-US" sz="1400" b="1" dirty="0" smtClean="0">
                <a:solidFill>
                  <a:srgbClr val="000099"/>
                </a:solidFill>
              </a:rPr>
              <a:t>如何把自己新建的</a:t>
            </a:r>
            <a:r>
              <a:rPr lang="en-US" altLang="zh-CN" sz="1400" b="1" dirty="0" err="1" smtClean="0">
                <a:solidFill>
                  <a:srgbClr val="000099"/>
                </a:solidFill>
              </a:rPr>
              <a:t>HelloWorld</a:t>
            </a:r>
            <a:r>
              <a:rPr lang="zh-CN" altLang="en-US" sz="1400" b="1" dirty="0" smtClean="0">
                <a:solidFill>
                  <a:srgbClr val="000099"/>
                </a:solidFill>
              </a:rPr>
              <a:t>程序发布到模拟器中看效果</a:t>
            </a:r>
            <a:endParaRPr lang="zh-CN" altLang="en-US" sz="1400" b="1" dirty="0">
              <a:solidFill>
                <a:srgbClr val="000099"/>
              </a:solidFill>
            </a:endParaRPr>
          </a:p>
        </p:txBody>
      </p:sp>
      <p:sp>
        <p:nvSpPr>
          <p:cNvPr id="12" name="TextBox 11"/>
          <p:cNvSpPr txBox="1"/>
          <p:nvPr/>
        </p:nvSpPr>
        <p:spPr>
          <a:xfrm>
            <a:off x="285720" y="6072206"/>
            <a:ext cx="8429684" cy="646331"/>
          </a:xfrm>
          <a:prstGeom prst="rect">
            <a:avLst/>
          </a:prstGeom>
          <a:solidFill>
            <a:srgbClr val="FFC000"/>
          </a:solidFill>
        </p:spPr>
        <p:txBody>
          <a:bodyPr wrap="square" rtlCol="0">
            <a:spAutoFit/>
          </a:bodyPr>
          <a:lstStyle/>
          <a:p>
            <a:r>
              <a:rPr lang="zh-CN" altLang="en-US" sz="1200" dirty="0" smtClean="0">
                <a:solidFill>
                  <a:srgbClr val="000099"/>
                </a:solidFill>
              </a:rPr>
              <a:t>打开</a:t>
            </a:r>
            <a:r>
              <a:rPr lang="en-US" altLang="zh-CN" sz="1200" dirty="0" smtClean="0">
                <a:solidFill>
                  <a:srgbClr val="000099"/>
                </a:solidFill>
              </a:rPr>
              <a:t>DDMS</a:t>
            </a:r>
          </a:p>
          <a:p>
            <a:r>
              <a:rPr lang="en-US" altLang="zh-CN" sz="1200" dirty="0" smtClean="0">
                <a:solidFill>
                  <a:srgbClr val="000099"/>
                </a:solidFill>
              </a:rPr>
              <a:t>Eclipse -&gt;Preference -&gt;DDMS -&gt;File Explorer ,</a:t>
            </a:r>
            <a:r>
              <a:rPr lang="zh-CN" altLang="en-US" sz="1200" dirty="0" smtClean="0">
                <a:solidFill>
                  <a:srgbClr val="000099"/>
                </a:solidFill>
              </a:rPr>
              <a:t>可以看到在 目录</a:t>
            </a:r>
            <a:r>
              <a:rPr lang="en-US" altLang="zh-CN" sz="1200" dirty="0" smtClean="0">
                <a:solidFill>
                  <a:srgbClr val="000099"/>
                </a:solidFill>
              </a:rPr>
              <a:t>data\app\</a:t>
            </a:r>
            <a:r>
              <a:rPr lang="en-US" altLang="zh-CN" sz="1200" dirty="0" err="1" smtClean="0">
                <a:solidFill>
                  <a:srgbClr val="000099"/>
                </a:solidFill>
              </a:rPr>
              <a:t>com.pactera.MyAndroidApp.pkg</a:t>
            </a:r>
            <a:r>
              <a:rPr lang="zh-CN" altLang="en-US" sz="1200" dirty="0" smtClean="0">
                <a:solidFill>
                  <a:srgbClr val="000099"/>
                </a:solidFill>
              </a:rPr>
              <a:t> 这个安装包。</a:t>
            </a:r>
            <a:endParaRPr lang="zh-CN" altLang="en-US" sz="1200" dirty="0">
              <a:solidFill>
                <a:srgbClr val="000099"/>
              </a:solidFill>
            </a:endParaRPr>
          </a:p>
        </p:txBody>
      </p:sp>
      <p:pic>
        <p:nvPicPr>
          <p:cNvPr id="3" name="Picture 2"/>
          <p:cNvPicPr>
            <a:picLocks noChangeAspect="1" noChangeArrowheads="1"/>
          </p:cNvPicPr>
          <p:nvPr/>
        </p:nvPicPr>
        <p:blipFill>
          <a:blip r:embed="rId2"/>
          <a:srcRect/>
          <a:stretch>
            <a:fillRect/>
          </a:stretch>
        </p:blipFill>
        <p:spPr bwMode="auto">
          <a:xfrm>
            <a:off x="142844" y="1643050"/>
            <a:ext cx="5530710" cy="4146526"/>
          </a:xfrm>
          <a:prstGeom prst="rect">
            <a:avLst/>
          </a:prstGeom>
          <a:noFill/>
          <a:ln w="9525">
            <a:noFill/>
            <a:miter lim="800000"/>
            <a:headEnd/>
            <a:tailEnd/>
          </a:ln>
          <a:effectLst/>
        </p:spPr>
      </p:pic>
      <p:sp>
        <p:nvSpPr>
          <p:cNvPr id="14" name="TextBox 13"/>
          <p:cNvSpPr txBox="1"/>
          <p:nvPr/>
        </p:nvSpPr>
        <p:spPr>
          <a:xfrm>
            <a:off x="285720" y="1142984"/>
            <a:ext cx="3776996" cy="276999"/>
          </a:xfrm>
          <a:prstGeom prst="rect">
            <a:avLst/>
          </a:prstGeom>
          <a:solidFill>
            <a:srgbClr val="FFFF00"/>
          </a:solidFill>
        </p:spPr>
        <p:txBody>
          <a:bodyPr wrap="none" rtlCol="0">
            <a:spAutoFit/>
          </a:bodyPr>
          <a:lstStyle/>
          <a:p>
            <a:r>
              <a:rPr lang="en-US" altLang="zh-CN" sz="1200" dirty="0" smtClean="0"/>
              <a:t>Step 1: </a:t>
            </a:r>
            <a:r>
              <a:rPr lang="zh-CN" altLang="en-US" sz="1200" dirty="0" smtClean="0"/>
              <a:t>选择</a:t>
            </a:r>
            <a:r>
              <a:rPr lang="en-US" altLang="zh-CN" sz="1200" dirty="0" smtClean="0"/>
              <a:t>project-&gt;Run as -&gt;Android Application</a:t>
            </a:r>
            <a:endParaRPr lang="zh-CN" altLang="en-US" sz="1200" dirty="0"/>
          </a:p>
        </p:txBody>
      </p:sp>
      <p:sp>
        <p:nvSpPr>
          <p:cNvPr id="16" name="TextBox 15"/>
          <p:cNvSpPr txBox="1"/>
          <p:nvPr/>
        </p:nvSpPr>
        <p:spPr>
          <a:xfrm>
            <a:off x="5929322" y="1500174"/>
            <a:ext cx="2797561" cy="276999"/>
          </a:xfrm>
          <a:prstGeom prst="rect">
            <a:avLst/>
          </a:prstGeom>
          <a:solidFill>
            <a:srgbClr val="FFFF00"/>
          </a:solidFill>
        </p:spPr>
        <p:txBody>
          <a:bodyPr wrap="none" rtlCol="0">
            <a:spAutoFit/>
          </a:bodyPr>
          <a:lstStyle/>
          <a:p>
            <a:r>
              <a:rPr lang="en-US" altLang="zh-CN" sz="1200" dirty="0" smtClean="0"/>
              <a:t>Step 2: </a:t>
            </a:r>
            <a:r>
              <a:rPr lang="zh-CN" altLang="en-US" sz="1200" dirty="0" smtClean="0"/>
              <a:t>运行会调用</a:t>
            </a:r>
            <a:r>
              <a:rPr lang="en-US" altLang="zh-CN" sz="1200" dirty="0" smtClean="0"/>
              <a:t>AVD,</a:t>
            </a:r>
            <a:r>
              <a:rPr lang="zh-CN" altLang="en-US" sz="1200" dirty="0" smtClean="0"/>
              <a:t>启动看到效果</a:t>
            </a:r>
            <a:endParaRPr lang="zh-CN" altLang="en-US" sz="1200" dirty="0"/>
          </a:p>
        </p:txBody>
      </p:sp>
      <p:pic>
        <p:nvPicPr>
          <p:cNvPr id="8" name="Picture 3"/>
          <p:cNvPicPr>
            <a:picLocks noChangeAspect="1" noChangeArrowheads="1"/>
          </p:cNvPicPr>
          <p:nvPr/>
        </p:nvPicPr>
        <p:blipFill>
          <a:blip r:embed="rId3"/>
          <a:srcRect/>
          <a:stretch>
            <a:fillRect/>
          </a:stretch>
        </p:blipFill>
        <p:spPr bwMode="auto">
          <a:xfrm>
            <a:off x="5000628" y="2786058"/>
            <a:ext cx="3320941" cy="2357436"/>
          </a:xfrm>
          <a:prstGeom prst="rect">
            <a:avLst/>
          </a:prstGeom>
          <a:noFill/>
          <a:ln w="9525">
            <a:noFill/>
            <a:miter lim="800000"/>
            <a:headEnd/>
            <a:tailEnd/>
          </a:ln>
          <a:effectLst/>
        </p:spPr>
      </p:pic>
      <p:sp>
        <p:nvSpPr>
          <p:cNvPr id="17" name="圆角右箭头 16"/>
          <p:cNvSpPr/>
          <p:nvPr/>
        </p:nvSpPr>
        <p:spPr>
          <a:xfrm>
            <a:off x="3786182" y="3000372"/>
            <a:ext cx="1214446" cy="1500198"/>
          </a:xfrm>
          <a:prstGeom prst="bentArrow">
            <a:avLst>
              <a:gd name="adj1" fmla="val 9295"/>
              <a:gd name="adj2" fmla="val 19036"/>
              <a:gd name="adj3" fmla="val 23509"/>
              <a:gd name="adj4" fmla="val 4375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TextBox 17"/>
          <p:cNvSpPr txBox="1"/>
          <p:nvPr/>
        </p:nvSpPr>
        <p:spPr>
          <a:xfrm>
            <a:off x="3714744" y="3143248"/>
            <a:ext cx="849633" cy="276999"/>
          </a:xfrm>
          <a:prstGeom prst="rect">
            <a:avLst/>
          </a:prstGeom>
          <a:solidFill>
            <a:srgbClr val="FFFF00"/>
          </a:solidFill>
        </p:spPr>
        <p:txBody>
          <a:bodyPr wrap="square" rtlCol="0">
            <a:spAutoFit/>
          </a:bodyPr>
          <a:lstStyle/>
          <a:p>
            <a:r>
              <a:rPr lang="zh-CN" altLang="en-US" sz="1200" dirty="0" smtClean="0"/>
              <a:t>启动</a:t>
            </a:r>
            <a:r>
              <a:rPr lang="en-US" altLang="zh-CN" sz="1200" dirty="0" smtClean="0"/>
              <a:t>AVD</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3" name="内容占位符 2"/>
          <p:cNvSpPr>
            <a:spLocks noGrp="1"/>
          </p:cNvSpPr>
          <p:nvPr>
            <p:ph sz="quarter" idx="1"/>
          </p:nvPr>
        </p:nvSpPr>
        <p:spPr/>
        <p:txBody>
          <a:bodyPr/>
          <a:lstStyle/>
          <a:p>
            <a:r>
              <a:rPr lang="en-US" altLang="zh-CN" dirty="0" smtClean="0"/>
              <a:t>Android SDK</a:t>
            </a:r>
          </a:p>
          <a:p>
            <a:pPr>
              <a:buNone/>
            </a:pPr>
            <a:r>
              <a:rPr lang="en-US" altLang="zh-CN" dirty="0" smtClean="0">
                <a:solidFill>
                  <a:srgbClr val="000099"/>
                </a:solidFill>
              </a:rPr>
              <a:t>Android standard development java package</a:t>
            </a:r>
          </a:p>
          <a:p>
            <a:r>
              <a:rPr lang="en-US" altLang="zh-CN" dirty="0" smtClean="0"/>
              <a:t>ADP </a:t>
            </a:r>
          </a:p>
          <a:p>
            <a:pPr>
              <a:buNone/>
            </a:pPr>
            <a:r>
              <a:rPr lang="en-US" altLang="zh-CN" dirty="0" smtClean="0">
                <a:solidFill>
                  <a:srgbClr val="000099"/>
                </a:solidFill>
              </a:rPr>
              <a:t>Android Development Tools </a:t>
            </a:r>
            <a:r>
              <a:rPr lang="en-US" altLang="zh-CN" dirty="0" err="1" smtClean="0">
                <a:solidFill>
                  <a:srgbClr val="000099"/>
                </a:solidFill>
              </a:rPr>
              <a:t>plugin</a:t>
            </a:r>
            <a:r>
              <a:rPr lang="en-US" altLang="zh-CN" dirty="0" smtClean="0">
                <a:solidFill>
                  <a:srgbClr val="000099"/>
                </a:solidFill>
              </a:rPr>
              <a:t> for Eclipse</a:t>
            </a:r>
          </a:p>
          <a:p>
            <a:r>
              <a:rPr lang="en-US" altLang="zh-CN" dirty="0" smtClean="0"/>
              <a:t>ADT  </a:t>
            </a:r>
          </a:p>
          <a:p>
            <a:pPr>
              <a:buNone/>
            </a:pPr>
            <a:r>
              <a:rPr lang="en-US" altLang="zh-CN" dirty="0" smtClean="0">
                <a:solidFill>
                  <a:srgbClr val="000099"/>
                </a:solidFill>
              </a:rPr>
              <a:t>Android Device Simulator</a:t>
            </a:r>
            <a:endParaRPr lang="zh-CN" altLang="en-US" dirty="0">
              <a:solidFill>
                <a:srgbClr val="000099"/>
              </a:solidFill>
            </a:endParaRP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a:t>
            </a:fld>
            <a:endParaRPr lang="zh-CN" altLang="en-US"/>
          </a:p>
        </p:txBody>
      </p:sp>
      <p:sp>
        <p:nvSpPr>
          <p:cNvPr id="5" name="页脚占位符 4"/>
          <p:cNvSpPr>
            <a:spLocks noGrp="1"/>
          </p:cNvSpPr>
          <p:nvPr>
            <p:ph type="ftr" sz="quarter" idx="16"/>
          </p:nvPr>
        </p:nvSpPr>
        <p:spPr/>
        <p:txBody>
          <a:bodyPr/>
          <a:lstStyle/>
          <a:p>
            <a:r>
              <a:rPr lang="en-US" altLang="zh-CN" smtClean="0"/>
              <a:t>Android </a:t>
            </a:r>
            <a:r>
              <a:rPr lang="zh-CN" altLang="en-US" smtClean="0"/>
              <a:t>手机软件研发</a:t>
            </a:r>
            <a:endParaRPr lang="zh-CN" altLang="en-US"/>
          </a:p>
        </p:txBody>
      </p:sp>
      <p:sp>
        <p:nvSpPr>
          <p:cNvPr id="6" name="日期占位符 5"/>
          <p:cNvSpPr>
            <a:spLocks noGrp="1"/>
          </p:cNvSpPr>
          <p:nvPr>
            <p:ph type="dt" sz="half" idx="14"/>
          </p:nvPr>
        </p:nvSpPr>
        <p:spPr/>
        <p:txBody>
          <a:bodyPr/>
          <a:lstStyle/>
          <a:p>
            <a:r>
              <a:rPr lang="en-US" altLang="zh-CN" smtClean="0"/>
              <a:t>2014/11/1</a:t>
            </a:r>
            <a:endParaRPr lang="zh-CN" altLang="en-US"/>
          </a:p>
        </p:txBody>
      </p:sp>
    </p:spTree>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2. A Simple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30</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85794"/>
            <a:ext cx="2159566" cy="307777"/>
          </a:xfrm>
          <a:prstGeom prst="rect">
            <a:avLst/>
          </a:prstGeom>
          <a:noFill/>
        </p:spPr>
        <p:txBody>
          <a:bodyPr wrap="none" rtlCol="0">
            <a:spAutoFit/>
          </a:bodyPr>
          <a:lstStyle/>
          <a:p>
            <a:r>
              <a:rPr lang="zh-CN" altLang="en-US" sz="1400" b="1" dirty="0" smtClean="0">
                <a:solidFill>
                  <a:srgbClr val="000099"/>
                </a:solidFill>
              </a:rPr>
              <a:t>编写一个自己的拨号程序</a:t>
            </a:r>
            <a:endParaRPr lang="zh-CN" altLang="en-US" sz="1400" b="1" dirty="0">
              <a:solidFill>
                <a:srgbClr val="000099"/>
              </a:solidFill>
            </a:endParaRPr>
          </a:p>
        </p:txBody>
      </p:sp>
      <p:sp>
        <p:nvSpPr>
          <p:cNvPr id="19" name="TextBox 18"/>
          <p:cNvSpPr txBox="1"/>
          <p:nvPr/>
        </p:nvSpPr>
        <p:spPr>
          <a:xfrm>
            <a:off x="428596" y="1142984"/>
            <a:ext cx="1292341" cy="276999"/>
          </a:xfrm>
          <a:prstGeom prst="rect">
            <a:avLst/>
          </a:prstGeom>
          <a:solidFill>
            <a:srgbClr val="FFFF00"/>
          </a:solidFill>
        </p:spPr>
        <p:txBody>
          <a:bodyPr wrap="none" rtlCol="0">
            <a:spAutoFit/>
          </a:bodyPr>
          <a:lstStyle/>
          <a:p>
            <a:r>
              <a:rPr lang="en-US" altLang="zh-CN" sz="1200" dirty="0" smtClean="0">
                <a:solidFill>
                  <a:srgbClr val="000099"/>
                </a:solidFill>
              </a:rPr>
              <a:t>Step1: </a:t>
            </a:r>
            <a:r>
              <a:rPr lang="zh-CN" altLang="en-US" sz="1200" dirty="0" smtClean="0">
                <a:solidFill>
                  <a:srgbClr val="000099"/>
                </a:solidFill>
              </a:rPr>
              <a:t>配置界面</a:t>
            </a:r>
            <a:endParaRPr lang="zh-CN" altLang="en-US" sz="1200" dirty="0">
              <a:solidFill>
                <a:srgbClr val="000099"/>
              </a:solidFill>
            </a:endParaRPr>
          </a:p>
        </p:txBody>
      </p:sp>
      <p:sp>
        <p:nvSpPr>
          <p:cNvPr id="20" name="TextBox 19"/>
          <p:cNvSpPr txBox="1"/>
          <p:nvPr/>
        </p:nvSpPr>
        <p:spPr>
          <a:xfrm>
            <a:off x="428596" y="1500174"/>
            <a:ext cx="2369559" cy="276999"/>
          </a:xfrm>
          <a:prstGeom prst="rect">
            <a:avLst/>
          </a:prstGeom>
          <a:solidFill>
            <a:srgbClr val="FFFF00"/>
          </a:solidFill>
        </p:spPr>
        <p:txBody>
          <a:bodyPr wrap="none" rtlCol="0">
            <a:spAutoFit/>
          </a:bodyPr>
          <a:lstStyle/>
          <a:p>
            <a:r>
              <a:rPr lang="en-US" altLang="zh-CN" sz="1200" dirty="0" smtClean="0">
                <a:solidFill>
                  <a:srgbClr val="000099"/>
                </a:solidFill>
              </a:rPr>
              <a:t>Step2: </a:t>
            </a:r>
            <a:r>
              <a:rPr lang="zh-CN" altLang="en-US" sz="1200" dirty="0" smtClean="0">
                <a:solidFill>
                  <a:srgbClr val="000099"/>
                </a:solidFill>
              </a:rPr>
              <a:t>编写事件程序，代码参考</a:t>
            </a:r>
            <a:endParaRPr lang="zh-CN" altLang="en-US" sz="1200" dirty="0">
              <a:solidFill>
                <a:srgbClr val="000099"/>
              </a:solidFill>
            </a:endParaRPr>
          </a:p>
        </p:txBody>
      </p:sp>
      <p:pic>
        <p:nvPicPr>
          <p:cNvPr id="1026" name="Picture 2"/>
          <p:cNvPicPr>
            <a:picLocks noChangeAspect="1" noChangeArrowheads="1"/>
          </p:cNvPicPr>
          <p:nvPr/>
        </p:nvPicPr>
        <p:blipFill>
          <a:blip r:embed="rId2"/>
          <a:srcRect/>
          <a:stretch>
            <a:fillRect/>
          </a:stretch>
        </p:blipFill>
        <p:spPr bwMode="auto">
          <a:xfrm>
            <a:off x="285720" y="1857364"/>
            <a:ext cx="6761163" cy="461010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2. A Simple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31</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85794"/>
            <a:ext cx="2159566" cy="307777"/>
          </a:xfrm>
          <a:prstGeom prst="rect">
            <a:avLst/>
          </a:prstGeom>
          <a:noFill/>
        </p:spPr>
        <p:txBody>
          <a:bodyPr wrap="none" rtlCol="0">
            <a:spAutoFit/>
          </a:bodyPr>
          <a:lstStyle/>
          <a:p>
            <a:r>
              <a:rPr lang="zh-CN" altLang="en-US" sz="1400" b="1" dirty="0" smtClean="0">
                <a:solidFill>
                  <a:srgbClr val="000099"/>
                </a:solidFill>
              </a:rPr>
              <a:t>编写一个自己的拨号程序</a:t>
            </a:r>
            <a:endParaRPr lang="zh-CN" altLang="en-US" sz="1400" b="1" dirty="0">
              <a:solidFill>
                <a:srgbClr val="000099"/>
              </a:solidFill>
            </a:endParaRPr>
          </a:p>
        </p:txBody>
      </p:sp>
      <p:sp>
        <p:nvSpPr>
          <p:cNvPr id="19" name="TextBox 18"/>
          <p:cNvSpPr txBox="1"/>
          <p:nvPr/>
        </p:nvSpPr>
        <p:spPr>
          <a:xfrm>
            <a:off x="428596" y="1142984"/>
            <a:ext cx="3215945" cy="276999"/>
          </a:xfrm>
          <a:prstGeom prst="rect">
            <a:avLst/>
          </a:prstGeom>
          <a:solidFill>
            <a:srgbClr val="FFFF00"/>
          </a:solidFill>
        </p:spPr>
        <p:txBody>
          <a:bodyPr wrap="none" rtlCol="0">
            <a:spAutoFit/>
          </a:bodyPr>
          <a:lstStyle/>
          <a:p>
            <a:r>
              <a:rPr lang="en-US" altLang="zh-CN" sz="1200" dirty="0" smtClean="0">
                <a:solidFill>
                  <a:srgbClr val="000099"/>
                </a:solidFill>
              </a:rPr>
              <a:t>Step3: </a:t>
            </a:r>
            <a:r>
              <a:rPr lang="zh-CN" altLang="en-US" sz="1200" dirty="0" smtClean="0">
                <a:solidFill>
                  <a:srgbClr val="000099"/>
                </a:solidFill>
              </a:rPr>
              <a:t>运行到</a:t>
            </a:r>
            <a:r>
              <a:rPr lang="en-US" altLang="zh-CN" sz="1200" dirty="0" smtClean="0">
                <a:solidFill>
                  <a:srgbClr val="000099"/>
                </a:solidFill>
              </a:rPr>
              <a:t>AVD,</a:t>
            </a:r>
            <a:r>
              <a:rPr lang="zh-CN" altLang="en-US" sz="1200" dirty="0" smtClean="0">
                <a:solidFill>
                  <a:srgbClr val="000099"/>
                </a:solidFill>
              </a:rPr>
              <a:t>发现拨打会失败，如下图</a:t>
            </a:r>
            <a:endParaRPr lang="en-US" altLang="zh-CN" sz="1200" dirty="0" smtClean="0">
              <a:solidFill>
                <a:srgbClr val="000099"/>
              </a:solidFill>
            </a:endParaRPr>
          </a:p>
        </p:txBody>
      </p:sp>
      <p:pic>
        <p:nvPicPr>
          <p:cNvPr id="2050" name="Picture 2"/>
          <p:cNvPicPr>
            <a:picLocks noChangeAspect="1" noChangeArrowheads="1"/>
          </p:cNvPicPr>
          <p:nvPr/>
        </p:nvPicPr>
        <p:blipFill>
          <a:blip r:embed="rId2"/>
          <a:srcRect/>
          <a:stretch>
            <a:fillRect/>
          </a:stretch>
        </p:blipFill>
        <p:spPr bwMode="auto">
          <a:xfrm>
            <a:off x="285720" y="1571612"/>
            <a:ext cx="3467100" cy="4695825"/>
          </a:xfrm>
          <a:prstGeom prst="rect">
            <a:avLst/>
          </a:prstGeom>
          <a:noFill/>
          <a:ln w="9525">
            <a:noFill/>
            <a:miter lim="800000"/>
            <a:headEnd/>
            <a:tailEnd/>
          </a:ln>
          <a:effectLst/>
        </p:spPr>
      </p:pic>
      <p:sp>
        <p:nvSpPr>
          <p:cNvPr id="9" name="TextBox 8"/>
          <p:cNvSpPr txBox="1"/>
          <p:nvPr/>
        </p:nvSpPr>
        <p:spPr>
          <a:xfrm>
            <a:off x="4143372" y="1142984"/>
            <a:ext cx="3643946" cy="276999"/>
          </a:xfrm>
          <a:prstGeom prst="rect">
            <a:avLst/>
          </a:prstGeom>
          <a:solidFill>
            <a:srgbClr val="FFFF00"/>
          </a:solidFill>
        </p:spPr>
        <p:txBody>
          <a:bodyPr wrap="none" rtlCol="0">
            <a:spAutoFit/>
          </a:bodyPr>
          <a:lstStyle/>
          <a:p>
            <a:r>
              <a:rPr lang="en-US" altLang="zh-CN" sz="1200" dirty="0" smtClean="0">
                <a:solidFill>
                  <a:srgbClr val="000099"/>
                </a:solidFill>
              </a:rPr>
              <a:t>Step4: </a:t>
            </a:r>
            <a:r>
              <a:rPr lang="zh-CN" altLang="en-US" sz="1200" dirty="0" smtClean="0">
                <a:solidFill>
                  <a:srgbClr val="000099"/>
                </a:solidFill>
              </a:rPr>
              <a:t> 从日志分析原因。发现是权限限制引起异常</a:t>
            </a:r>
            <a:endParaRPr lang="en-US" altLang="zh-CN" sz="1200" dirty="0" smtClean="0">
              <a:solidFill>
                <a:srgbClr val="000099"/>
              </a:solidFill>
            </a:endParaRPr>
          </a:p>
        </p:txBody>
      </p:sp>
      <p:pic>
        <p:nvPicPr>
          <p:cNvPr id="2051" name="Picture 3"/>
          <p:cNvPicPr>
            <a:picLocks noChangeAspect="1" noChangeArrowheads="1"/>
          </p:cNvPicPr>
          <p:nvPr/>
        </p:nvPicPr>
        <p:blipFill>
          <a:blip r:embed="rId3"/>
          <a:srcRect/>
          <a:stretch>
            <a:fillRect/>
          </a:stretch>
        </p:blipFill>
        <p:spPr bwMode="auto">
          <a:xfrm>
            <a:off x="4000496" y="2357430"/>
            <a:ext cx="4714908" cy="809902"/>
          </a:xfrm>
          <a:prstGeom prst="rect">
            <a:avLst/>
          </a:prstGeom>
          <a:noFill/>
          <a:ln w="9525">
            <a:noFill/>
            <a:miter lim="800000"/>
            <a:headEnd/>
            <a:tailEnd/>
          </a:ln>
          <a:effectLst/>
        </p:spPr>
      </p:pic>
      <p:sp>
        <p:nvSpPr>
          <p:cNvPr id="11" name="TextBox 10"/>
          <p:cNvSpPr txBox="1"/>
          <p:nvPr/>
        </p:nvSpPr>
        <p:spPr>
          <a:xfrm>
            <a:off x="3929058" y="1500174"/>
            <a:ext cx="5000660" cy="461665"/>
          </a:xfrm>
          <a:prstGeom prst="rect">
            <a:avLst/>
          </a:prstGeom>
          <a:noFill/>
        </p:spPr>
        <p:txBody>
          <a:bodyPr wrap="square" rtlCol="0">
            <a:spAutoFit/>
          </a:bodyPr>
          <a:lstStyle/>
          <a:p>
            <a:r>
              <a:rPr lang="zh-CN" altLang="en-US" sz="1200" dirty="0" smtClean="0"/>
              <a:t>查看</a:t>
            </a:r>
            <a:r>
              <a:rPr lang="en-US" altLang="zh-CN" sz="1200" dirty="0" err="1" smtClean="0"/>
              <a:t>logcat</a:t>
            </a:r>
            <a:r>
              <a:rPr lang="zh-CN" altLang="en-US" sz="1200" dirty="0" smtClean="0"/>
              <a:t>日志：会发现这个是由于权限引起的</a:t>
            </a:r>
            <a:r>
              <a:rPr lang="en-US" altLang="zh-CN" sz="1200" dirty="0" err="1" smtClean="0"/>
              <a:t>java.lang.SecurityException</a:t>
            </a:r>
            <a:r>
              <a:rPr lang="en-US" altLang="zh-CN" sz="1200" dirty="0" smtClean="0"/>
              <a:t>: Permission Denial: </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2. A Simple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32</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8" name="TextBox 7"/>
          <p:cNvSpPr txBox="1"/>
          <p:nvPr/>
        </p:nvSpPr>
        <p:spPr>
          <a:xfrm>
            <a:off x="285720" y="785794"/>
            <a:ext cx="7000924" cy="1384995"/>
          </a:xfrm>
          <a:prstGeom prst="rect">
            <a:avLst/>
          </a:prstGeom>
          <a:solidFill>
            <a:srgbClr val="FFFF00"/>
          </a:solidFill>
        </p:spPr>
        <p:txBody>
          <a:bodyPr wrap="square" rtlCol="0">
            <a:spAutoFit/>
          </a:bodyPr>
          <a:lstStyle/>
          <a:p>
            <a:r>
              <a:rPr lang="en-US" altLang="zh-CN" sz="1200" dirty="0" smtClean="0">
                <a:solidFill>
                  <a:srgbClr val="000099"/>
                </a:solidFill>
              </a:rPr>
              <a:t>Step5: </a:t>
            </a:r>
            <a:r>
              <a:rPr lang="zh-CN" altLang="en-US" sz="1200" dirty="0" smtClean="0">
                <a:solidFill>
                  <a:srgbClr val="000099"/>
                </a:solidFill>
              </a:rPr>
              <a:t> 配置</a:t>
            </a:r>
            <a:r>
              <a:rPr lang="en-US" altLang="zh-CN" sz="1200" dirty="0" smtClean="0">
                <a:solidFill>
                  <a:srgbClr val="000099"/>
                </a:solidFill>
              </a:rPr>
              <a:t>call</a:t>
            </a:r>
            <a:r>
              <a:rPr lang="zh-CN" altLang="en-US" sz="1200" dirty="0" smtClean="0">
                <a:solidFill>
                  <a:srgbClr val="000099"/>
                </a:solidFill>
              </a:rPr>
              <a:t> </a:t>
            </a:r>
            <a:r>
              <a:rPr lang="en-US" altLang="zh-CN" sz="1200" dirty="0" smtClean="0">
                <a:solidFill>
                  <a:srgbClr val="000099"/>
                </a:solidFill>
              </a:rPr>
              <a:t>phone</a:t>
            </a:r>
            <a:r>
              <a:rPr lang="zh-CN" altLang="en-US" sz="1200" dirty="0" smtClean="0">
                <a:solidFill>
                  <a:srgbClr val="000099"/>
                </a:solidFill>
              </a:rPr>
              <a:t> 权限</a:t>
            </a:r>
            <a:endParaRPr lang="en-US" altLang="zh-CN" sz="1200" dirty="0" smtClean="0">
              <a:solidFill>
                <a:srgbClr val="000099"/>
              </a:solidFill>
            </a:endParaRPr>
          </a:p>
          <a:p>
            <a:pPr marL="228600" indent="-228600">
              <a:buFont typeface="+mj-ea"/>
              <a:buAutoNum type="circleNumDbPlain"/>
            </a:pPr>
            <a:r>
              <a:rPr lang="zh-CN" altLang="en-US" sz="1200" dirty="0" smtClean="0">
                <a:solidFill>
                  <a:srgbClr val="000099"/>
                </a:solidFill>
              </a:rPr>
              <a:t>打开清单文件</a:t>
            </a:r>
            <a:r>
              <a:rPr lang="en-US" altLang="zh-CN" sz="1200" dirty="0" smtClean="0">
                <a:solidFill>
                  <a:srgbClr val="000099"/>
                </a:solidFill>
              </a:rPr>
              <a:t>AndroidManifest.xml </a:t>
            </a:r>
          </a:p>
          <a:p>
            <a:pPr marL="228600" indent="-228600">
              <a:buFont typeface="+mj-ea"/>
              <a:buAutoNum type="circleNumDbPlain"/>
            </a:pPr>
            <a:r>
              <a:rPr lang="zh-CN" altLang="en-US" sz="1200" dirty="0" smtClean="0">
                <a:solidFill>
                  <a:srgbClr val="000099"/>
                </a:solidFill>
              </a:rPr>
              <a:t>选择</a:t>
            </a:r>
            <a:r>
              <a:rPr lang="en-US" altLang="zh-CN" sz="1200" dirty="0" smtClean="0">
                <a:solidFill>
                  <a:srgbClr val="000099"/>
                </a:solidFill>
              </a:rPr>
              <a:t>tab  “Permission” </a:t>
            </a:r>
          </a:p>
          <a:p>
            <a:pPr marL="228600" indent="-228600">
              <a:buFont typeface="+mj-ea"/>
              <a:buAutoNum type="circleNumDbPlain"/>
            </a:pPr>
            <a:r>
              <a:rPr lang="en-US" altLang="zh-CN" sz="1200" dirty="0" smtClean="0">
                <a:solidFill>
                  <a:srgbClr val="000099"/>
                </a:solidFill>
              </a:rPr>
              <a:t>click “Add” button </a:t>
            </a:r>
          </a:p>
          <a:p>
            <a:pPr marL="228600" indent="-228600">
              <a:buFont typeface="+mj-ea"/>
              <a:buAutoNum type="circleNumDbPlain"/>
            </a:pPr>
            <a:r>
              <a:rPr lang="en-US" altLang="zh-CN" sz="1200" dirty="0" smtClean="0">
                <a:solidFill>
                  <a:srgbClr val="000099"/>
                </a:solidFill>
              </a:rPr>
              <a:t>select Users Permission </a:t>
            </a:r>
          </a:p>
          <a:p>
            <a:pPr marL="228600" indent="-228600">
              <a:buFont typeface="+mj-ea"/>
              <a:buAutoNum type="circleNumDbPlain"/>
            </a:pPr>
            <a:r>
              <a:rPr lang="en-US" altLang="zh-CN" sz="1200" dirty="0" smtClean="0">
                <a:solidFill>
                  <a:srgbClr val="000099"/>
                </a:solidFill>
              </a:rPr>
              <a:t>select “</a:t>
            </a:r>
            <a:r>
              <a:rPr lang="en-US" altLang="zh-CN" sz="1200" dirty="0" err="1" smtClean="0">
                <a:solidFill>
                  <a:srgbClr val="000099"/>
                </a:solidFill>
              </a:rPr>
              <a:t>andorid.permission.CALL_PHONE</a:t>
            </a:r>
            <a:r>
              <a:rPr lang="en-US" altLang="zh-CN" sz="1200" dirty="0" smtClean="0">
                <a:solidFill>
                  <a:srgbClr val="000099"/>
                </a:solidFill>
              </a:rPr>
              <a:t>” </a:t>
            </a:r>
          </a:p>
          <a:p>
            <a:pPr marL="228600" indent="-228600">
              <a:buFont typeface="+mj-ea"/>
              <a:buAutoNum type="circleNumDbPlain"/>
            </a:pPr>
            <a:endParaRPr lang="en-US" altLang="zh-CN" sz="1200" dirty="0" smtClean="0">
              <a:solidFill>
                <a:srgbClr val="000099"/>
              </a:solidFill>
            </a:endParaRPr>
          </a:p>
        </p:txBody>
      </p:sp>
      <p:pic>
        <p:nvPicPr>
          <p:cNvPr id="3074" name="Picture 2"/>
          <p:cNvPicPr>
            <a:picLocks noChangeAspect="1" noChangeArrowheads="1"/>
          </p:cNvPicPr>
          <p:nvPr/>
        </p:nvPicPr>
        <p:blipFill>
          <a:blip r:embed="rId2"/>
          <a:srcRect/>
          <a:stretch>
            <a:fillRect/>
          </a:stretch>
        </p:blipFill>
        <p:spPr bwMode="auto">
          <a:xfrm>
            <a:off x="285720" y="2071678"/>
            <a:ext cx="7947864" cy="4181468"/>
          </a:xfrm>
          <a:prstGeom prst="rect">
            <a:avLst/>
          </a:prstGeom>
          <a:noFill/>
          <a:ln w="9525">
            <a:noFill/>
            <a:miter lim="800000"/>
            <a:headEnd/>
            <a:tailEnd/>
          </a:ln>
          <a:effectLst/>
        </p:spPr>
      </p:pic>
      <p:sp>
        <p:nvSpPr>
          <p:cNvPr id="11" name="TextBox 10"/>
          <p:cNvSpPr txBox="1"/>
          <p:nvPr/>
        </p:nvSpPr>
        <p:spPr>
          <a:xfrm>
            <a:off x="285720" y="6286520"/>
            <a:ext cx="7149714" cy="276999"/>
          </a:xfrm>
          <a:prstGeom prst="rect">
            <a:avLst/>
          </a:prstGeom>
          <a:solidFill>
            <a:srgbClr val="FFFF00"/>
          </a:solidFill>
        </p:spPr>
        <p:txBody>
          <a:bodyPr wrap="none" rtlCol="0">
            <a:spAutoFit/>
          </a:bodyPr>
          <a:lstStyle/>
          <a:p>
            <a:r>
              <a:rPr lang="en-US" altLang="zh-CN" sz="1200" dirty="0" smtClean="0">
                <a:solidFill>
                  <a:srgbClr val="000099"/>
                </a:solidFill>
              </a:rPr>
              <a:t>Step6:  </a:t>
            </a:r>
            <a:r>
              <a:rPr lang="zh-CN" altLang="en-US" sz="1200" dirty="0" smtClean="0">
                <a:solidFill>
                  <a:srgbClr val="000099"/>
                </a:solidFill>
              </a:rPr>
              <a:t>再重新运行到</a:t>
            </a:r>
            <a:r>
              <a:rPr lang="en-US" altLang="zh-CN" sz="1200" dirty="0" smtClean="0">
                <a:solidFill>
                  <a:srgbClr val="000099"/>
                </a:solidFill>
              </a:rPr>
              <a:t>AVD,</a:t>
            </a:r>
            <a:r>
              <a:rPr lang="zh-CN" altLang="en-US" sz="1200" dirty="0" smtClean="0">
                <a:solidFill>
                  <a:srgbClr val="000099"/>
                </a:solidFill>
              </a:rPr>
              <a:t> 这个时候应该可以拨打电话了。到此，我们的第一个程序就算成功实现了。</a:t>
            </a:r>
            <a:endParaRPr lang="en-US" altLang="zh-CN" sz="1200" dirty="0" smtClean="0">
              <a:solidFill>
                <a:srgbClr val="000099"/>
              </a:solidFill>
            </a:endParaRPr>
          </a:p>
        </p:txBody>
      </p:sp>
    </p:spTree>
  </p:cSld>
  <p:clrMapOvr>
    <a:masterClrMapping/>
  </p:clrMapOvr>
  <p:transition>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2. A Simple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33</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857232"/>
            <a:ext cx="4402167" cy="307777"/>
          </a:xfrm>
          <a:prstGeom prst="rect">
            <a:avLst/>
          </a:prstGeom>
          <a:noFill/>
        </p:spPr>
        <p:txBody>
          <a:bodyPr wrap="none" rtlCol="0">
            <a:spAutoFit/>
          </a:bodyPr>
          <a:lstStyle/>
          <a:p>
            <a:r>
              <a:rPr lang="zh-CN" altLang="en-US" sz="1400" b="1" dirty="0" smtClean="0">
                <a:solidFill>
                  <a:srgbClr val="000099"/>
                </a:solidFill>
              </a:rPr>
              <a:t>优化上述拨号程序，四种写法去实现</a:t>
            </a:r>
            <a:r>
              <a:rPr lang="en-US" altLang="zh-CN" sz="1400" b="1" dirty="0" smtClean="0">
                <a:solidFill>
                  <a:srgbClr val="000099"/>
                </a:solidFill>
              </a:rPr>
              <a:t>button</a:t>
            </a:r>
            <a:r>
              <a:rPr lang="zh-CN" altLang="en-US" sz="1400" b="1" dirty="0" smtClean="0">
                <a:solidFill>
                  <a:srgbClr val="000099"/>
                </a:solidFill>
              </a:rPr>
              <a:t>上的事件</a:t>
            </a:r>
            <a:endParaRPr lang="zh-CN" altLang="en-US" sz="1400" b="1" dirty="0">
              <a:solidFill>
                <a:srgbClr val="000099"/>
              </a:solidFill>
            </a:endParaRPr>
          </a:p>
        </p:txBody>
      </p:sp>
      <p:sp>
        <p:nvSpPr>
          <p:cNvPr id="19" name="TextBox 18"/>
          <p:cNvSpPr txBox="1"/>
          <p:nvPr/>
        </p:nvSpPr>
        <p:spPr>
          <a:xfrm>
            <a:off x="428596" y="1214422"/>
            <a:ext cx="3272050" cy="276999"/>
          </a:xfrm>
          <a:prstGeom prst="rect">
            <a:avLst/>
          </a:prstGeom>
          <a:solidFill>
            <a:srgbClr val="FFFF00"/>
          </a:solidFill>
        </p:spPr>
        <p:txBody>
          <a:bodyPr wrap="none" rtlCol="0">
            <a:spAutoFit/>
          </a:bodyPr>
          <a:lstStyle/>
          <a:p>
            <a:r>
              <a:rPr lang="zh-CN" altLang="en-US" sz="1200" dirty="0" smtClean="0"/>
              <a:t>方法</a:t>
            </a:r>
            <a:r>
              <a:rPr lang="en-US" altLang="zh-CN" sz="1200" dirty="0" smtClean="0"/>
              <a:t>1: </a:t>
            </a:r>
            <a:r>
              <a:rPr lang="zh-CN" altLang="en-US" sz="1200" dirty="0" smtClean="0"/>
              <a:t> 专门写一个类去实现</a:t>
            </a:r>
            <a:r>
              <a:rPr lang="en-US" altLang="zh-CN" sz="1200" dirty="0" err="1" smtClean="0"/>
              <a:t>OnClickListener</a:t>
            </a:r>
            <a:endParaRPr lang="zh-CN" altLang="en-US" sz="1200" dirty="0"/>
          </a:p>
        </p:txBody>
      </p:sp>
      <p:sp>
        <p:nvSpPr>
          <p:cNvPr id="9" name="TextBox 8"/>
          <p:cNvSpPr txBox="1"/>
          <p:nvPr/>
        </p:nvSpPr>
        <p:spPr>
          <a:xfrm>
            <a:off x="428596" y="1571612"/>
            <a:ext cx="3425938" cy="276999"/>
          </a:xfrm>
          <a:prstGeom prst="rect">
            <a:avLst/>
          </a:prstGeom>
          <a:solidFill>
            <a:srgbClr val="FFFF00"/>
          </a:solidFill>
        </p:spPr>
        <p:txBody>
          <a:bodyPr wrap="none" rtlCol="0">
            <a:spAutoFit/>
          </a:bodyPr>
          <a:lstStyle/>
          <a:p>
            <a:r>
              <a:rPr lang="zh-CN" altLang="en-US" sz="1200" dirty="0" smtClean="0"/>
              <a:t>方法</a:t>
            </a:r>
            <a:r>
              <a:rPr lang="en-US" altLang="zh-CN" sz="1200" dirty="0" smtClean="0"/>
              <a:t>2: </a:t>
            </a:r>
            <a:r>
              <a:rPr lang="zh-CN" altLang="en-US" sz="1200" dirty="0" smtClean="0"/>
              <a:t> 写一个匿名内部类实现</a:t>
            </a:r>
            <a:r>
              <a:rPr lang="en-US" altLang="zh-CN" sz="1200" dirty="0" err="1" smtClean="0"/>
              <a:t>OnClickListener</a:t>
            </a:r>
            <a:endParaRPr lang="zh-CN" altLang="en-US" sz="1200" dirty="0"/>
          </a:p>
        </p:txBody>
      </p:sp>
      <p:sp>
        <p:nvSpPr>
          <p:cNvPr id="10" name="TextBox 9"/>
          <p:cNvSpPr txBox="1"/>
          <p:nvPr/>
        </p:nvSpPr>
        <p:spPr>
          <a:xfrm>
            <a:off x="428596" y="2000240"/>
            <a:ext cx="3714776" cy="276999"/>
          </a:xfrm>
          <a:prstGeom prst="rect">
            <a:avLst/>
          </a:prstGeom>
          <a:solidFill>
            <a:srgbClr val="21C949"/>
          </a:solidFill>
        </p:spPr>
        <p:txBody>
          <a:bodyPr wrap="square" rtlCol="0">
            <a:spAutoFit/>
          </a:bodyPr>
          <a:lstStyle/>
          <a:p>
            <a:r>
              <a:rPr lang="zh-CN" altLang="en-US" sz="1200" dirty="0" smtClean="0"/>
              <a:t>方法</a:t>
            </a:r>
            <a:r>
              <a:rPr lang="en-US" altLang="zh-CN" sz="1200" dirty="0" smtClean="0"/>
              <a:t>3: </a:t>
            </a:r>
            <a:r>
              <a:rPr lang="zh-CN" altLang="en-US" sz="1200" dirty="0" smtClean="0"/>
              <a:t> </a:t>
            </a:r>
            <a:r>
              <a:rPr lang="en-US" altLang="zh-CN" sz="1200" dirty="0" err="1" smtClean="0"/>
              <a:t>MainActive</a:t>
            </a:r>
            <a:r>
              <a:rPr lang="zh-CN" altLang="en-US" sz="1200" dirty="0" smtClean="0"/>
              <a:t>本身实现</a:t>
            </a:r>
            <a:r>
              <a:rPr lang="en-US" altLang="zh-CN" sz="1200" dirty="0" err="1" smtClean="0"/>
              <a:t>OnClickListener</a:t>
            </a:r>
            <a:endParaRPr lang="zh-CN" altLang="en-US" sz="1200" dirty="0"/>
          </a:p>
        </p:txBody>
      </p:sp>
      <p:sp>
        <p:nvSpPr>
          <p:cNvPr id="11" name="TextBox 10"/>
          <p:cNvSpPr txBox="1"/>
          <p:nvPr/>
        </p:nvSpPr>
        <p:spPr>
          <a:xfrm>
            <a:off x="357158" y="2428868"/>
            <a:ext cx="5929354" cy="461665"/>
          </a:xfrm>
          <a:prstGeom prst="rect">
            <a:avLst/>
          </a:prstGeom>
          <a:solidFill>
            <a:srgbClr val="FFFF00"/>
          </a:solidFill>
        </p:spPr>
        <p:txBody>
          <a:bodyPr wrap="square" rtlCol="0">
            <a:spAutoFit/>
          </a:bodyPr>
          <a:lstStyle/>
          <a:p>
            <a:r>
              <a:rPr lang="zh-CN" altLang="en-US" sz="1200" dirty="0" smtClean="0"/>
              <a:t>方法</a:t>
            </a:r>
            <a:r>
              <a:rPr lang="en-US" altLang="zh-CN" sz="1200" dirty="0" smtClean="0"/>
              <a:t>4: </a:t>
            </a:r>
            <a:r>
              <a:rPr lang="zh-CN" altLang="en-US" sz="1200" dirty="0" smtClean="0"/>
              <a:t> 通过配置</a:t>
            </a:r>
            <a:r>
              <a:rPr lang="en-US" altLang="zh-CN" sz="1200" dirty="0" smtClean="0"/>
              <a:t>active_main.xml</a:t>
            </a:r>
            <a:r>
              <a:rPr lang="zh-CN" altLang="en-US" sz="1200" dirty="0" smtClean="0"/>
              <a:t>，指明</a:t>
            </a:r>
            <a:r>
              <a:rPr lang="en-US" altLang="zh-CN" sz="1200" dirty="0" err="1" smtClean="0"/>
              <a:t>onClick</a:t>
            </a:r>
            <a:r>
              <a:rPr lang="zh-CN" altLang="en-US" sz="1200" dirty="0" smtClean="0"/>
              <a:t>的方，同时在</a:t>
            </a:r>
            <a:r>
              <a:rPr lang="en-US" altLang="zh-CN" sz="1200" dirty="0" err="1" smtClean="0"/>
              <a:t>MainActive</a:t>
            </a:r>
            <a:r>
              <a:rPr lang="zh-CN" altLang="en-US" sz="1200" dirty="0" smtClean="0"/>
              <a:t>中实现这个方法。系统通过反射回调用该方法。</a:t>
            </a:r>
            <a:endParaRPr lang="zh-CN" altLang="en-US" sz="1200" dirty="0"/>
          </a:p>
        </p:txBody>
      </p:sp>
      <p:sp>
        <p:nvSpPr>
          <p:cNvPr id="13" name="爆炸形 2 12"/>
          <p:cNvSpPr/>
          <p:nvPr/>
        </p:nvSpPr>
        <p:spPr>
          <a:xfrm>
            <a:off x="4786314" y="1428736"/>
            <a:ext cx="1214446" cy="428628"/>
          </a:xfrm>
          <a:prstGeom prst="irregularSeal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b="1" dirty="0" smtClean="0">
                <a:solidFill>
                  <a:srgbClr val="FF0000"/>
                </a:solidFill>
              </a:rPr>
              <a:t>推荐</a:t>
            </a:r>
            <a:endParaRPr lang="zh-CN" altLang="en-US" sz="1200" b="1" dirty="0">
              <a:solidFill>
                <a:srgbClr val="FF0000"/>
              </a:solidFill>
            </a:endParaRPr>
          </a:p>
        </p:txBody>
      </p:sp>
      <p:sp>
        <p:nvSpPr>
          <p:cNvPr id="16" name="左箭头 15"/>
          <p:cNvSpPr/>
          <p:nvPr/>
        </p:nvSpPr>
        <p:spPr>
          <a:xfrm rot="20529997">
            <a:off x="4163963" y="1890470"/>
            <a:ext cx="717176" cy="219540"/>
          </a:xfrm>
          <a:prstGeom prst="leftArrow">
            <a:avLst>
              <a:gd name="adj1" fmla="val 50000"/>
              <a:gd name="adj2"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4099" name="Picture 3"/>
          <p:cNvPicPr>
            <a:picLocks noChangeAspect="1" noChangeArrowheads="1"/>
          </p:cNvPicPr>
          <p:nvPr/>
        </p:nvPicPr>
        <p:blipFill>
          <a:blip r:embed="rId2"/>
          <a:srcRect/>
          <a:stretch>
            <a:fillRect/>
          </a:stretch>
        </p:blipFill>
        <p:spPr bwMode="auto">
          <a:xfrm>
            <a:off x="642910" y="3643314"/>
            <a:ext cx="3790950" cy="139065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2. A Simple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34</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14356"/>
            <a:ext cx="1739579" cy="307777"/>
          </a:xfrm>
          <a:prstGeom prst="rect">
            <a:avLst/>
          </a:prstGeom>
          <a:noFill/>
        </p:spPr>
        <p:txBody>
          <a:bodyPr wrap="none" rtlCol="0">
            <a:spAutoFit/>
          </a:bodyPr>
          <a:lstStyle/>
          <a:p>
            <a:r>
              <a:rPr lang="en-US" altLang="zh-CN" sz="1400" b="1" dirty="0" smtClean="0">
                <a:solidFill>
                  <a:srgbClr val="000099"/>
                </a:solidFill>
              </a:rPr>
              <a:t>Layout</a:t>
            </a:r>
            <a:r>
              <a:rPr lang="zh-CN" altLang="en-US" sz="1400" b="1" dirty="0" smtClean="0">
                <a:solidFill>
                  <a:srgbClr val="000099"/>
                </a:solidFill>
              </a:rPr>
              <a:t>的各种布局</a:t>
            </a:r>
            <a:endParaRPr lang="zh-CN" altLang="en-US" sz="1400" b="1" dirty="0">
              <a:solidFill>
                <a:srgbClr val="000099"/>
              </a:solidFill>
            </a:endParaRPr>
          </a:p>
        </p:txBody>
      </p:sp>
      <p:sp>
        <p:nvSpPr>
          <p:cNvPr id="19" name="TextBox 18"/>
          <p:cNvSpPr txBox="1"/>
          <p:nvPr/>
        </p:nvSpPr>
        <p:spPr>
          <a:xfrm>
            <a:off x="285720" y="1000108"/>
            <a:ext cx="8215370" cy="400110"/>
          </a:xfrm>
          <a:prstGeom prst="rect">
            <a:avLst/>
          </a:prstGeom>
          <a:noFill/>
        </p:spPr>
        <p:txBody>
          <a:bodyPr wrap="square" rtlCol="0">
            <a:spAutoFit/>
          </a:bodyPr>
          <a:lstStyle/>
          <a:p>
            <a:r>
              <a:rPr lang="zh-CN" altLang="en-US" sz="1000" dirty="0" smtClean="0"/>
              <a:t>灵活应用各种布局，也可以组合布局，比如</a:t>
            </a:r>
            <a:r>
              <a:rPr lang="en-US" altLang="zh-CN" sz="1000" dirty="0" err="1" smtClean="0"/>
              <a:t>GridLayout,RelativeLayout</a:t>
            </a:r>
            <a:r>
              <a:rPr lang="en-US" altLang="zh-CN" sz="1000" dirty="0" smtClean="0"/>
              <a:t>, </a:t>
            </a:r>
            <a:r>
              <a:rPr lang="en-US" altLang="zh-CN" sz="1000" dirty="0" err="1" smtClean="0"/>
              <a:t>TableLayout</a:t>
            </a:r>
            <a:r>
              <a:rPr lang="en-US" altLang="zh-CN" sz="1000" dirty="0" smtClean="0"/>
              <a:t>,</a:t>
            </a:r>
            <a:r>
              <a:rPr lang="zh-CN" altLang="en-US" sz="1000" dirty="0" smtClean="0"/>
              <a:t>有时候我们用绝对布局，这个对于简单程序非常方便实用，虽然不推荐使用了。</a:t>
            </a:r>
            <a:endParaRPr lang="zh-CN" altLang="en-US" sz="1000" dirty="0"/>
          </a:p>
        </p:txBody>
      </p:sp>
      <p:pic>
        <p:nvPicPr>
          <p:cNvPr id="1027" name="Picture 3"/>
          <p:cNvPicPr>
            <a:picLocks noChangeAspect="1" noChangeArrowheads="1"/>
          </p:cNvPicPr>
          <p:nvPr/>
        </p:nvPicPr>
        <p:blipFill>
          <a:blip r:embed="rId2"/>
          <a:srcRect/>
          <a:stretch>
            <a:fillRect/>
          </a:stretch>
        </p:blipFill>
        <p:spPr bwMode="auto">
          <a:xfrm>
            <a:off x="357158" y="1500174"/>
            <a:ext cx="6858048" cy="5234079"/>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2. A Simple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35</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14356"/>
            <a:ext cx="1739579" cy="307777"/>
          </a:xfrm>
          <a:prstGeom prst="rect">
            <a:avLst/>
          </a:prstGeom>
          <a:noFill/>
        </p:spPr>
        <p:txBody>
          <a:bodyPr wrap="none" rtlCol="0">
            <a:spAutoFit/>
          </a:bodyPr>
          <a:lstStyle/>
          <a:p>
            <a:r>
              <a:rPr lang="en-US" altLang="zh-CN" sz="1400" b="1" dirty="0" smtClean="0">
                <a:solidFill>
                  <a:srgbClr val="000099"/>
                </a:solidFill>
              </a:rPr>
              <a:t>Layout</a:t>
            </a:r>
            <a:r>
              <a:rPr lang="zh-CN" altLang="en-US" sz="1400" b="1" dirty="0" smtClean="0">
                <a:solidFill>
                  <a:srgbClr val="000099"/>
                </a:solidFill>
              </a:rPr>
              <a:t>的各种布局</a:t>
            </a:r>
            <a:endParaRPr lang="zh-CN" altLang="en-US" sz="1400" b="1" dirty="0">
              <a:solidFill>
                <a:srgbClr val="000099"/>
              </a:solidFill>
            </a:endParaRPr>
          </a:p>
        </p:txBody>
      </p:sp>
      <p:sp>
        <p:nvSpPr>
          <p:cNvPr id="19" name="TextBox 18"/>
          <p:cNvSpPr txBox="1"/>
          <p:nvPr/>
        </p:nvSpPr>
        <p:spPr>
          <a:xfrm>
            <a:off x="357158" y="1142984"/>
            <a:ext cx="8215370" cy="246221"/>
          </a:xfrm>
          <a:prstGeom prst="rect">
            <a:avLst/>
          </a:prstGeom>
          <a:noFill/>
        </p:spPr>
        <p:txBody>
          <a:bodyPr wrap="square" rtlCol="0">
            <a:spAutoFit/>
          </a:bodyPr>
          <a:lstStyle/>
          <a:p>
            <a:r>
              <a:rPr lang="zh-CN" altLang="en-US" sz="1000" dirty="0" smtClean="0"/>
              <a:t>比如做好了布局：</a:t>
            </a:r>
            <a:r>
              <a:rPr lang="en-US" altLang="zh-CN" sz="1000" dirty="0" smtClean="0"/>
              <a:t>layout\ testdppx.xml</a:t>
            </a:r>
            <a:r>
              <a:rPr lang="zh-CN" altLang="en-US" sz="1000" dirty="0" smtClean="0"/>
              <a:t>，如何让程度调用这个布局呢？ 方法如下：</a:t>
            </a:r>
            <a:endParaRPr lang="zh-CN" altLang="en-US" sz="1000" dirty="0"/>
          </a:p>
        </p:txBody>
      </p:sp>
      <p:pic>
        <p:nvPicPr>
          <p:cNvPr id="2050" name="Picture 2"/>
          <p:cNvPicPr>
            <a:picLocks noChangeAspect="1" noChangeArrowheads="1"/>
          </p:cNvPicPr>
          <p:nvPr/>
        </p:nvPicPr>
        <p:blipFill>
          <a:blip r:embed="rId2"/>
          <a:srcRect/>
          <a:stretch>
            <a:fillRect/>
          </a:stretch>
        </p:blipFill>
        <p:spPr bwMode="auto">
          <a:xfrm>
            <a:off x="428596" y="1643050"/>
            <a:ext cx="8058204" cy="424116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3. Test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36</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14356"/>
            <a:ext cx="4071949" cy="307777"/>
          </a:xfrm>
          <a:prstGeom prst="rect">
            <a:avLst/>
          </a:prstGeom>
          <a:noFill/>
        </p:spPr>
        <p:txBody>
          <a:bodyPr wrap="none" rtlCol="0">
            <a:spAutoFit/>
          </a:bodyPr>
          <a:lstStyle/>
          <a:p>
            <a:r>
              <a:rPr lang="zh-CN" altLang="en-US" sz="1400" b="1" dirty="0" smtClean="0">
                <a:solidFill>
                  <a:srgbClr val="000099"/>
                </a:solidFill>
              </a:rPr>
              <a:t>测试</a:t>
            </a:r>
            <a:r>
              <a:rPr lang="en-US" altLang="zh-CN" sz="1400" b="1" dirty="0" smtClean="0">
                <a:solidFill>
                  <a:srgbClr val="000099"/>
                </a:solidFill>
              </a:rPr>
              <a:t>Android </a:t>
            </a:r>
            <a:r>
              <a:rPr lang="zh-CN" altLang="en-US" sz="1400" b="1" dirty="0" smtClean="0">
                <a:solidFill>
                  <a:srgbClr val="000099"/>
                </a:solidFill>
              </a:rPr>
              <a:t>手机程序  </a:t>
            </a:r>
            <a:r>
              <a:rPr lang="en-US" altLang="zh-CN" sz="1400" b="1" dirty="0" smtClean="0">
                <a:solidFill>
                  <a:srgbClr val="000099"/>
                </a:solidFill>
              </a:rPr>
              <a:t>--</a:t>
            </a:r>
            <a:r>
              <a:rPr lang="zh-CN" altLang="en-US" sz="1400" b="1" dirty="0" smtClean="0">
                <a:solidFill>
                  <a:srgbClr val="000099"/>
                </a:solidFill>
              </a:rPr>
              <a:t> </a:t>
            </a:r>
            <a:r>
              <a:rPr lang="en-US" altLang="zh-CN" sz="1400" b="1" dirty="0" smtClean="0">
                <a:solidFill>
                  <a:srgbClr val="FF0000"/>
                </a:solidFill>
              </a:rPr>
              <a:t>Monkey</a:t>
            </a:r>
            <a:r>
              <a:rPr lang="zh-CN" altLang="en-US" sz="1400" b="1" dirty="0" smtClean="0">
                <a:solidFill>
                  <a:srgbClr val="FF0000"/>
                </a:solidFill>
              </a:rPr>
              <a:t>（猴子测试</a:t>
            </a:r>
            <a:r>
              <a:rPr lang="en-US" altLang="zh-CN" sz="1400" b="1" dirty="0" smtClean="0">
                <a:solidFill>
                  <a:srgbClr val="FF0000"/>
                </a:solidFill>
              </a:rPr>
              <a:t>)</a:t>
            </a:r>
            <a:endParaRPr lang="zh-CN" altLang="en-US" sz="1400" b="1" dirty="0">
              <a:solidFill>
                <a:srgbClr val="FF0000"/>
              </a:solidFill>
            </a:endParaRPr>
          </a:p>
        </p:txBody>
      </p:sp>
      <p:sp>
        <p:nvSpPr>
          <p:cNvPr id="19" name="TextBox 18"/>
          <p:cNvSpPr txBox="1"/>
          <p:nvPr/>
        </p:nvSpPr>
        <p:spPr>
          <a:xfrm>
            <a:off x="285720" y="1000108"/>
            <a:ext cx="8215370" cy="553998"/>
          </a:xfrm>
          <a:prstGeom prst="rect">
            <a:avLst/>
          </a:prstGeom>
          <a:noFill/>
        </p:spPr>
        <p:txBody>
          <a:bodyPr wrap="square" rtlCol="0">
            <a:spAutoFit/>
          </a:bodyPr>
          <a:lstStyle/>
          <a:p>
            <a:pPr>
              <a:buFont typeface="Arial" pitchFamily="34" charset="0"/>
              <a:buChar char="•"/>
            </a:pPr>
            <a:r>
              <a:rPr lang="zh-CN" altLang="en-US" sz="1000" dirty="0" smtClean="0">
                <a:solidFill>
                  <a:srgbClr val="008000"/>
                </a:solidFill>
              </a:rPr>
              <a:t>根据是否知道源程序：白盒测试， 黑盒测试</a:t>
            </a:r>
            <a:endParaRPr lang="en-US" altLang="zh-CN" sz="1000" dirty="0" smtClean="0">
              <a:solidFill>
                <a:srgbClr val="008000"/>
              </a:solidFill>
            </a:endParaRPr>
          </a:p>
          <a:p>
            <a:pPr>
              <a:buFont typeface="Arial" pitchFamily="34" charset="0"/>
              <a:buChar char="•"/>
            </a:pPr>
            <a:r>
              <a:rPr lang="zh-CN" altLang="en-US" sz="1000" dirty="0" smtClean="0">
                <a:solidFill>
                  <a:srgbClr val="008000"/>
                </a:solidFill>
              </a:rPr>
              <a:t>根据测试粒度：单元测试， 功能测试， 集成测试， </a:t>
            </a:r>
            <a:r>
              <a:rPr lang="en-US" altLang="zh-CN" sz="1000" dirty="0" smtClean="0">
                <a:solidFill>
                  <a:srgbClr val="008000"/>
                </a:solidFill>
              </a:rPr>
              <a:t>UAT</a:t>
            </a:r>
            <a:r>
              <a:rPr lang="zh-CN" altLang="en-US" sz="1000" dirty="0" smtClean="0">
                <a:solidFill>
                  <a:srgbClr val="008000"/>
                </a:solidFill>
              </a:rPr>
              <a:t>测试</a:t>
            </a:r>
            <a:endParaRPr lang="en-US" altLang="zh-CN" sz="1000" dirty="0" smtClean="0">
              <a:solidFill>
                <a:srgbClr val="008000"/>
              </a:solidFill>
            </a:endParaRPr>
          </a:p>
          <a:p>
            <a:pPr>
              <a:buFont typeface="Arial" pitchFamily="34" charset="0"/>
              <a:buChar char="•"/>
            </a:pPr>
            <a:r>
              <a:rPr lang="zh-CN" altLang="en-US" sz="1000" dirty="0" smtClean="0">
                <a:solidFill>
                  <a:srgbClr val="008000"/>
                </a:solidFill>
              </a:rPr>
              <a:t>根据测试功能划分：功能性测试，　非功能测试（性能测试，　回滚测试，ＤＴＰ跨平测试）</a:t>
            </a:r>
            <a:endParaRPr lang="zh-CN" altLang="en-US" sz="1000" dirty="0">
              <a:solidFill>
                <a:srgbClr val="008000"/>
              </a:solidFill>
            </a:endParaRPr>
          </a:p>
        </p:txBody>
      </p:sp>
      <p:sp>
        <p:nvSpPr>
          <p:cNvPr id="8" name="矩形 7"/>
          <p:cNvSpPr/>
          <p:nvPr/>
        </p:nvSpPr>
        <p:spPr>
          <a:xfrm>
            <a:off x="357158" y="1643051"/>
            <a:ext cx="7786742" cy="1015663"/>
          </a:xfrm>
          <a:prstGeom prst="rect">
            <a:avLst/>
          </a:prstGeom>
          <a:solidFill>
            <a:srgbClr val="FFC000"/>
          </a:solidFill>
        </p:spPr>
        <p:txBody>
          <a:bodyPr wrap="square">
            <a:spAutoFit/>
          </a:bodyPr>
          <a:lstStyle/>
          <a:p>
            <a:r>
              <a:rPr lang="en-US" altLang="zh-CN" sz="1200" dirty="0" smtClean="0"/>
              <a:t>E:\soft\Android\AndrioEclipse\sdk\platform-tools</a:t>
            </a:r>
            <a:r>
              <a:rPr lang="zh-CN" altLang="en-US" sz="1200" dirty="0" smtClean="0"/>
              <a:t>＼</a:t>
            </a:r>
            <a:r>
              <a:rPr lang="en-US" altLang="zh-CN" sz="1200" dirty="0" err="1" smtClean="0"/>
              <a:t>adb</a:t>
            </a:r>
            <a:r>
              <a:rPr lang="zh-CN" altLang="en-US" sz="1200" dirty="0" smtClean="0"/>
              <a:t>  </a:t>
            </a:r>
            <a:r>
              <a:rPr lang="en-US" altLang="zh-CN" sz="1200" dirty="0" smtClean="0"/>
              <a:t>shell</a:t>
            </a:r>
          </a:p>
          <a:p>
            <a:r>
              <a:rPr lang="en-US" altLang="zh-CN" sz="1200" dirty="0" smtClean="0"/>
              <a:t>#monkey  –p </a:t>
            </a:r>
            <a:r>
              <a:rPr lang="en-US" altLang="zh-CN" sz="1200" dirty="0" err="1" smtClean="0"/>
              <a:t>com.pactera.MyAndroidApp</a:t>
            </a:r>
            <a:r>
              <a:rPr lang="en-US" altLang="zh-CN" sz="1200" dirty="0" smtClean="0"/>
              <a:t>  </a:t>
            </a:r>
            <a:r>
              <a:rPr lang="zh-CN" altLang="en-US" sz="1200" dirty="0" smtClean="0"/>
              <a:t> </a:t>
            </a:r>
            <a:r>
              <a:rPr lang="en-US" altLang="zh-CN" sz="1200" dirty="0" smtClean="0"/>
              <a:t> 500</a:t>
            </a:r>
          </a:p>
          <a:p>
            <a:endParaRPr lang="en-US" altLang="zh-CN" sz="1200" dirty="0" smtClean="0"/>
          </a:p>
          <a:p>
            <a:r>
              <a:rPr lang="en-US" altLang="zh-CN" sz="1200" dirty="0" smtClean="0"/>
              <a:t>-p </a:t>
            </a:r>
            <a:r>
              <a:rPr lang="zh-CN" altLang="en-US" sz="1200" dirty="0" smtClean="0"/>
              <a:t>表示指名测试的应用程序包</a:t>
            </a:r>
            <a:endParaRPr lang="en-US" altLang="zh-CN" sz="1200" dirty="0" smtClean="0"/>
          </a:p>
          <a:p>
            <a:r>
              <a:rPr lang="en-US" altLang="zh-CN" sz="1200" dirty="0" smtClean="0"/>
              <a:t>500</a:t>
            </a:r>
            <a:r>
              <a:rPr lang="zh-CN" altLang="en-US" sz="1200" dirty="0" smtClean="0"/>
              <a:t> 随机模拟自动化测试</a:t>
            </a:r>
            <a:r>
              <a:rPr lang="en-US" altLang="zh-CN" sz="1200" dirty="0" smtClean="0"/>
              <a:t>500</a:t>
            </a:r>
            <a:r>
              <a:rPr lang="zh-CN" altLang="en-US" sz="1200" dirty="0" smtClean="0"/>
              <a:t>次</a:t>
            </a:r>
            <a:endParaRPr lang="zh-CN" altLang="en-US" sz="1200" dirty="0"/>
          </a:p>
        </p:txBody>
      </p:sp>
      <p:sp>
        <p:nvSpPr>
          <p:cNvPr id="9" name="矩形 8"/>
          <p:cNvSpPr/>
          <p:nvPr/>
        </p:nvSpPr>
        <p:spPr>
          <a:xfrm>
            <a:off x="285720" y="2786058"/>
            <a:ext cx="7786742" cy="276999"/>
          </a:xfrm>
          <a:prstGeom prst="rect">
            <a:avLst/>
          </a:prstGeom>
          <a:solidFill>
            <a:srgbClr val="FFC000"/>
          </a:solidFill>
        </p:spPr>
        <p:txBody>
          <a:bodyPr wrap="square">
            <a:spAutoFit/>
          </a:bodyPr>
          <a:lstStyle/>
          <a:p>
            <a:r>
              <a:rPr lang="en-US" altLang="zh-CN" sz="1200" dirty="0" smtClean="0"/>
              <a:t>#monkey  </a:t>
            </a:r>
            <a:r>
              <a:rPr lang="zh-CN" altLang="en-US" sz="1200" dirty="0" smtClean="0"/>
              <a:t>随机测试</a:t>
            </a:r>
            <a:endParaRPr lang="zh-CN" altLang="en-US" sz="1200" dirty="0"/>
          </a:p>
        </p:txBody>
      </p:sp>
      <p:pic>
        <p:nvPicPr>
          <p:cNvPr id="1026" name="Picture 2"/>
          <p:cNvPicPr>
            <a:picLocks noChangeAspect="1" noChangeArrowheads="1"/>
          </p:cNvPicPr>
          <p:nvPr/>
        </p:nvPicPr>
        <p:blipFill>
          <a:blip r:embed="rId2"/>
          <a:srcRect/>
          <a:stretch>
            <a:fillRect/>
          </a:stretch>
        </p:blipFill>
        <p:spPr bwMode="auto">
          <a:xfrm>
            <a:off x="642910" y="3143248"/>
            <a:ext cx="6055007" cy="3500462"/>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3. Test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37</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14356"/>
            <a:ext cx="2228495" cy="307777"/>
          </a:xfrm>
          <a:prstGeom prst="rect">
            <a:avLst/>
          </a:prstGeom>
          <a:noFill/>
        </p:spPr>
        <p:txBody>
          <a:bodyPr wrap="none" rtlCol="0">
            <a:spAutoFit/>
          </a:bodyPr>
          <a:lstStyle/>
          <a:p>
            <a:r>
              <a:rPr lang="en-US" altLang="zh-CN" sz="1400" b="1" dirty="0" smtClean="0">
                <a:solidFill>
                  <a:srgbClr val="000099"/>
                </a:solidFill>
              </a:rPr>
              <a:t>Android </a:t>
            </a:r>
            <a:r>
              <a:rPr lang="en-US" altLang="zh-CN" sz="1400" b="1" dirty="0" err="1" smtClean="0">
                <a:solidFill>
                  <a:srgbClr val="000099"/>
                </a:solidFill>
              </a:rPr>
              <a:t>Junit</a:t>
            </a:r>
            <a:r>
              <a:rPr lang="zh-CN" altLang="en-US" sz="1400" b="1" dirty="0" smtClean="0">
                <a:solidFill>
                  <a:srgbClr val="000099"/>
                </a:solidFill>
              </a:rPr>
              <a:t>单元测试</a:t>
            </a:r>
            <a:endParaRPr lang="zh-CN" altLang="en-US" sz="1400" b="1" dirty="0">
              <a:solidFill>
                <a:srgbClr val="000099"/>
              </a:solidFill>
            </a:endParaRPr>
          </a:p>
        </p:txBody>
      </p:sp>
      <p:sp>
        <p:nvSpPr>
          <p:cNvPr id="19" name="TextBox 18"/>
          <p:cNvSpPr txBox="1"/>
          <p:nvPr/>
        </p:nvSpPr>
        <p:spPr>
          <a:xfrm>
            <a:off x="285720" y="1000108"/>
            <a:ext cx="8215370" cy="246221"/>
          </a:xfrm>
          <a:prstGeom prst="rect">
            <a:avLst/>
          </a:prstGeom>
          <a:noFill/>
        </p:spPr>
        <p:txBody>
          <a:bodyPr wrap="square" rtlCol="0">
            <a:spAutoFit/>
          </a:bodyPr>
          <a:lstStyle/>
          <a:p>
            <a:r>
              <a:rPr lang="zh-CN" altLang="en-US" sz="1000" dirty="0" smtClean="0">
                <a:solidFill>
                  <a:srgbClr val="000099"/>
                </a:solidFill>
              </a:rPr>
              <a:t>第一步：配置</a:t>
            </a:r>
            <a:r>
              <a:rPr lang="en-US" altLang="zh-CN" sz="1000" dirty="0" smtClean="0">
                <a:solidFill>
                  <a:srgbClr val="000099"/>
                </a:solidFill>
              </a:rPr>
              <a:t>AndroidManifest.xml, </a:t>
            </a:r>
            <a:r>
              <a:rPr lang="zh-CN" altLang="en-US" sz="1000" dirty="0" smtClean="0">
                <a:solidFill>
                  <a:srgbClr val="000099"/>
                </a:solidFill>
              </a:rPr>
              <a:t>加入以下二项配置</a:t>
            </a:r>
            <a:endParaRPr lang="zh-CN" altLang="en-US" sz="1000" dirty="0">
              <a:solidFill>
                <a:srgbClr val="000099"/>
              </a:solidFill>
            </a:endParaRPr>
          </a:p>
        </p:txBody>
      </p:sp>
      <p:pic>
        <p:nvPicPr>
          <p:cNvPr id="2050" name="Picture 2"/>
          <p:cNvPicPr>
            <a:picLocks noChangeAspect="1" noChangeArrowheads="1"/>
          </p:cNvPicPr>
          <p:nvPr/>
        </p:nvPicPr>
        <p:blipFill>
          <a:blip r:embed="rId3"/>
          <a:srcRect/>
          <a:stretch>
            <a:fillRect/>
          </a:stretch>
        </p:blipFill>
        <p:spPr bwMode="auto">
          <a:xfrm>
            <a:off x="357158" y="1357298"/>
            <a:ext cx="5562600" cy="3257550"/>
          </a:xfrm>
          <a:prstGeom prst="rect">
            <a:avLst/>
          </a:prstGeom>
          <a:noFill/>
          <a:ln w="9525">
            <a:noFill/>
            <a:miter lim="800000"/>
            <a:headEnd/>
            <a:tailEnd/>
          </a:ln>
          <a:effectLst/>
        </p:spPr>
      </p:pic>
      <p:sp>
        <p:nvSpPr>
          <p:cNvPr id="9" name="TextBox 8"/>
          <p:cNvSpPr txBox="1"/>
          <p:nvPr/>
        </p:nvSpPr>
        <p:spPr>
          <a:xfrm>
            <a:off x="357158" y="4643446"/>
            <a:ext cx="5392823" cy="369332"/>
          </a:xfrm>
          <a:prstGeom prst="rect">
            <a:avLst/>
          </a:prstGeom>
          <a:solidFill>
            <a:srgbClr val="21C949"/>
          </a:solidFill>
        </p:spPr>
        <p:txBody>
          <a:bodyPr wrap="none" rtlCol="0">
            <a:spAutoFit/>
          </a:bodyPr>
          <a:lstStyle/>
          <a:p>
            <a:r>
              <a:rPr lang="zh-CN" altLang="en-US" dirty="0" smtClean="0"/>
              <a:t>更为简单的办法就是新建一个</a:t>
            </a:r>
            <a:r>
              <a:rPr lang="en-US" altLang="zh-CN" dirty="0" smtClean="0"/>
              <a:t>Android Test</a:t>
            </a:r>
            <a:r>
              <a:rPr lang="zh-CN" altLang="en-US" dirty="0" smtClean="0"/>
              <a:t> </a:t>
            </a:r>
            <a:r>
              <a:rPr lang="en-US" altLang="zh-CN" dirty="0" smtClean="0"/>
              <a:t>Project</a:t>
            </a:r>
            <a:endParaRPr lang="zh-CN" altLang="en-US" dirty="0"/>
          </a:p>
        </p:txBody>
      </p:sp>
      <p:sp>
        <p:nvSpPr>
          <p:cNvPr id="10" name="TextBox 9"/>
          <p:cNvSpPr txBox="1"/>
          <p:nvPr/>
        </p:nvSpPr>
        <p:spPr>
          <a:xfrm>
            <a:off x="500034" y="5286388"/>
            <a:ext cx="2294218" cy="276999"/>
          </a:xfrm>
          <a:prstGeom prst="rect">
            <a:avLst/>
          </a:prstGeom>
          <a:noFill/>
        </p:spPr>
        <p:txBody>
          <a:bodyPr wrap="none" rtlCol="0">
            <a:spAutoFit/>
          </a:bodyPr>
          <a:lstStyle/>
          <a:p>
            <a:r>
              <a:rPr lang="zh-CN" altLang="en-US" sz="1200" dirty="0" smtClean="0">
                <a:solidFill>
                  <a:srgbClr val="000099"/>
                </a:solidFill>
              </a:rPr>
              <a:t>第二步：写个普通的</a:t>
            </a:r>
            <a:r>
              <a:rPr lang="en-US" altLang="zh-CN" sz="1200" dirty="0" smtClean="0">
                <a:solidFill>
                  <a:srgbClr val="000099"/>
                </a:solidFill>
              </a:rPr>
              <a:t>Java class</a:t>
            </a:r>
            <a:endParaRPr lang="zh-CN" altLang="en-US" sz="1200" dirty="0">
              <a:solidFill>
                <a:srgbClr val="000099"/>
              </a:solidFill>
            </a:endParaRPr>
          </a:p>
        </p:txBody>
      </p:sp>
    </p:spTree>
  </p:cSld>
  <p:clrMapOvr>
    <a:masterClrMapping/>
  </p:clrMapOvr>
  <p:transition>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3. Test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38</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14356"/>
            <a:ext cx="2228495" cy="307777"/>
          </a:xfrm>
          <a:prstGeom prst="rect">
            <a:avLst/>
          </a:prstGeom>
          <a:noFill/>
        </p:spPr>
        <p:txBody>
          <a:bodyPr wrap="none" rtlCol="0">
            <a:spAutoFit/>
          </a:bodyPr>
          <a:lstStyle/>
          <a:p>
            <a:r>
              <a:rPr lang="en-US" altLang="zh-CN" sz="1400" b="1" dirty="0" smtClean="0">
                <a:solidFill>
                  <a:srgbClr val="000099"/>
                </a:solidFill>
              </a:rPr>
              <a:t>Android </a:t>
            </a:r>
            <a:r>
              <a:rPr lang="en-US" altLang="zh-CN" sz="1400" b="1" dirty="0" err="1" smtClean="0">
                <a:solidFill>
                  <a:srgbClr val="000099"/>
                </a:solidFill>
              </a:rPr>
              <a:t>Junit</a:t>
            </a:r>
            <a:r>
              <a:rPr lang="zh-CN" altLang="en-US" sz="1400" b="1" dirty="0" smtClean="0">
                <a:solidFill>
                  <a:srgbClr val="000099"/>
                </a:solidFill>
              </a:rPr>
              <a:t>单元测试</a:t>
            </a:r>
            <a:endParaRPr lang="zh-CN" altLang="en-US" sz="1400" b="1" dirty="0">
              <a:solidFill>
                <a:srgbClr val="000099"/>
              </a:solidFill>
            </a:endParaRPr>
          </a:p>
        </p:txBody>
      </p:sp>
      <p:sp>
        <p:nvSpPr>
          <p:cNvPr id="11" name="TextBox 10"/>
          <p:cNvSpPr txBox="1"/>
          <p:nvPr/>
        </p:nvSpPr>
        <p:spPr>
          <a:xfrm>
            <a:off x="500034" y="1071546"/>
            <a:ext cx="6106159" cy="276999"/>
          </a:xfrm>
          <a:prstGeom prst="rect">
            <a:avLst/>
          </a:prstGeom>
          <a:noFill/>
        </p:spPr>
        <p:txBody>
          <a:bodyPr wrap="none" rtlCol="0">
            <a:spAutoFit/>
          </a:bodyPr>
          <a:lstStyle/>
          <a:p>
            <a:r>
              <a:rPr lang="zh-CN" altLang="en-US" sz="1200" dirty="0" smtClean="0">
                <a:solidFill>
                  <a:srgbClr val="000099"/>
                </a:solidFill>
              </a:rPr>
              <a:t>第三步：写个测试类，</a:t>
            </a:r>
            <a:r>
              <a:rPr lang="en-US" altLang="zh-CN" sz="1200" dirty="0" smtClean="0">
                <a:solidFill>
                  <a:srgbClr val="000099"/>
                </a:solidFill>
              </a:rPr>
              <a:t>TestCalcService.java</a:t>
            </a:r>
            <a:r>
              <a:rPr lang="zh-CN" altLang="en-US" sz="1200" dirty="0" smtClean="0">
                <a:solidFill>
                  <a:srgbClr val="000099"/>
                </a:solidFill>
              </a:rPr>
              <a:t>，务必继承</a:t>
            </a:r>
            <a:r>
              <a:rPr lang="en-US" altLang="zh-CN" sz="1200" dirty="0" err="1" smtClean="0">
                <a:solidFill>
                  <a:srgbClr val="000099"/>
                </a:solidFill>
              </a:rPr>
              <a:t>android.test.AndroidTestCase</a:t>
            </a:r>
            <a:endParaRPr lang="zh-CN" altLang="en-US" sz="1200" dirty="0">
              <a:solidFill>
                <a:srgbClr val="000099"/>
              </a:solidFill>
            </a:endParaRPr>
          </a:p>
        </p:txBody>
      </p:sp>
      <p:pic>
        <p:nvPicPr>
          <p:cNvPr id="2051" name="Picture 3"/>
          <p:cNvPicPr>
            <a:picLocks noChangeAspect="1" noChangeArrowheads="1"/>
          </p:cNvPicPr>
          <p:nvPr/>
        </p:nvPicPr>
        <p:blipFill>
          <a:blip r:embed="rId2"/>
          <a:srcRect/>
          <a:stretch>
            <a:fillRect/>
          </a:stretch>
        </p:blipFill>
        <p:spPr bwMode="auto">
          <a:xfrm>
            <a:off x="428596" y="1428736"/>
            <a:ext cx="7796532" cy="4857784"/>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3. Test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39</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14356"/>
            <a:ext cx="2228495" cy="307777"/>
          </a:xfrm>
          <a:prstGeom prst="rect">
            <a:avLst/>
          </a:prstGeom>
          <a:noFill/>
        </p:spPr>
        <p:txBody>
          <a:bodyPr wrap="none" rtlCol="0">
            <a:spAutoFit/>
          </a:bodyPr>
          <a:lstStyle/>
          <a:p>
            <a:r>
              <a:rPr lang="en-US" altLang="zh-CN" sz="1400" b="1" dirty="0" smtClean="0">
                <a:solidFill>
                  <a:srgbClr val="000099"/>
                </a:solidFill>
              </a:rPr>
              <a:t>Android </a:t>
            </a:r>
            <a:r>
              <a:rPr lang="en-US" altLang="zh-CN" sz="1400" b="1" dirty="0" err="1" smtClean="0">
                <a:solidFill>
                  <a:srgbClr val="000099"/>
                </a:solidFill>
              </a:rPr>
              <a:t>Junit</a:t>
            </a:r>
            <a:r>
              <a:rPr lang="zh-CN" altLang="en-US" sz="1400" b="1" dirty="0" smtClean="0">
                <a:solidFill>
                  <a:srgbClr val="000099"/>
                </a:solidFill>
              </a:rPr>
              <a:t>单元测试</a:t>
            </a:r>
            <a:endParaRPr lang="zh-CN" altLang="en-US" sz="1400" b="1" dirty="0">
              <a:solidFill>
                <a:srgbClr val="000099"/>
              </a:solidFill>
            </a:endParaRPr>
          </a:p>
        </p:txBody>
      </p:sp>
      <p:sp>
        <p:nvSpPr>
          <p:cNvPr id="11" name="TextBox 10"/>
          <p:cNvSpPr txBox="1"/>
          <p:nvPr/>
        </p:nvSpPr>
        <p:spPr>
          <a:xfrm>
            <a:off x="500034" y="1071546"/>
            <a:ext cx="2954655" cy="276999"/>
          </a:xfrm>
          <a:prstGeom prst="rect">
            <a:avLst/>
          </a:prstGeom>
          <a:noFill/>
        </p:spPr>
        <p:txBody>
          <a:bodyPr wrap="none" rtlCol="0">
            <a:spAutoFit/>
          </a:bodyPr>
          <a:lstStyle/>
          <a:p>
            <a:r>
              <a:rPr lang="zh-CN" altLang="en-US" sz="1200" dirty="0" smtClean="0">
                <a:solidFill>
                  <a:srgbClr val="000099"/>
                </a:solidFill>
              </a:rPr>
              <a:t>第四步：运行这个测试类，查看测试结果</a:t>
            </a:r>
            <a:endParaRPr lang="zh-CN" altLang="en-US" sz="1200" dirty="0">
              <a:solidFill>
                <a:srgbClr val="000099"/>
              </a:solidFill>
            </a:endParaRPr>
          </a:p>
        </p:txBody>
      </p:sp>
      <p:pic>
        <p:nvPicPr>
          <p:cNvPr id="3074" name="Picture 2"/>
          <p:cNvPicPr>
            <a:picLocks noChangeAspect="1" noChangeArrowheads="1"/>
          </p:cNvPicPr>
          <p:nvPr/>
        </p:nvPicPr>
        <p:blipFill>
          <a:blip r:embed="rId2"/>
          <a:srcRect/>
          <a:stretch>
            <a:fillRect/>
          </a:stretch>
        </p:blipFill>
        <p:spPr bwMode="auto">
          <a:xfrm>
            <a:off x="142843" y="1428736"/>
            <a:ext cx="8934507" cy="4857784"/>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3" name="内容占位符 2"/>
          <p:cNvSpPr>
            <a:spLocks noGrp="1"/>
          </p:cNvSpPr>
          <p:nvPr>
            <p:ph sz="quarter" idx="1"/>
          </p:nvPr>
        </p:nvSpPr>
        <p:spPr>
          <a:xfrm>
            <a:off x="285720" y="1142984"/>
            <a:ext cx="8001056" cy="5357850"/>
          </a:xfrm>
        </p:spPr>
        <p:txBody>
          <a:bodyPr>
            <a:noAutofit/>
          </a:bodyPr>
          <a:lstStyle/>
          <a:p>
            <a:pPr>
              <a:buNone/>
            </a:pPr>
            <a:r>
              <a:rPr lang="en-US" sz="1100" dirty="0" smtClean="0"/>
              <a:t>The sections below describe the system and software requirements for developing Android applications using the Android SDK.</a:t>
            </a:r>
          </a:p>
          <a:p>
            <a:pPr>
              <a:buNone/>
            </a:pPr>
            <a:r>
              <a:rPr lang="en-US" sz="1100" b="1" dirty="0" smtClean="0"/>
              <a:t>Supported Operating Systems</a:t>
            </a:r>
          </a:p>
          <a:p>
            <a:r>
              <a:rPr lang="en-US" sz="1100" dirty="0" smtClean="0"/>
              <a:t>Windows XP (32-bit) or Vista (32- or 64-bit)</a:t>
            </a:r>
          </a:p>
          <a:p>
            <a:r>
              <a:rPr lang="en-US" sz="1100" dirty="0" smtClean="0"/>
              <a:t>Mac OS X 10.5.8 or later (x86 only)</a:t>
            </a:r>
          </a:p>
          <a:p>
            <a:r>
              <a:rPr lang="en-US" sz="1100" dirty="0" smtClean="0"/>
              <a:t>Linux (tested on Linux </a:t>
            </a:r>
            <a:r>
              <a:rPr lang="en-US" sz="1100" dirty="0" err="1" smtClean="0"/>
              <a:t>Ubuntu</a:t>
            </a:r>
            <a:r>
              <a:rPr lang="en-US" sz="1100" dirty="0" smtClean="0"/>
              <a:t> Hardy Heron)</a:t>
            </a:r>
          </a:p>
          <a:p>
            <a:pPr lvl="1"/>
            <a:r>
              <a:rPr lang="en-US" sz="1100" dirty="0" smtClean="0"/>
              <a:t>64-bit distributions must be capable of running 32-bit applications. For information about how to add support for 32-bit applications, see the </a:t>
            </a:r>
            <a:r>
              <a:rPr lang="en-US" sz="1100" dirty="0" err="1" smtClean="0">
                <a:hlinkClick r:id="rId2"/>
              </a:rPr>
              <a:t>Ubuntu</a:t>
            </a:r>
            <a:r>
              <a:rPr lang="en-US" sz="1100" dirty="0" smtClean="0">
                <a:hlinkClick r:id="rId2"/>
              </a:rPr>
              <a:t> Linux installation notes</a:t>
            </a:r>
            <a:r>
              <a:rPr lang="en-US" sz="1100" dirty="0" smtClean="0"/>
              <a:t>.</a:t>
            </a:r>
          </a:p>
          <a:p>
            <a:pPr>
              <a:buNone/>
            </a:pPr>
            <a:r>
              <a:rPr lang="en-US" sz="1100" b="1" i="1" dirty="0" smtClean="0"/>
              <a:t>Eclipse IDE</a:t>
            </a:r>
            <a:endParaRPr lang="en-US" sz="1100" b="1" dirty="0" smtClean="0"/>
          </a:p>
          <a:p>
            <a:pPr>
              <a:buNone/>
            </a:pPr>
            <a:r>
              <a:rPr lang="en-US" sz="1100" dirty="0" smtClean="0"/>
              <a:t>Eclipse 3.4 (Ganymede) or 3.5 (Galileo)</a:t>
            </a:r>
          </a:p>
          <a:p>
            <a:pPr>
              <a:buNone/>
            </a:pPr>
            <a:r>
              <a:rPr lang="en-US" sz="1100" dirty="0" smtClean="0"/>
              <a:t>Eclipse </a:t>
            </a:r>
            <a:r>
              <a:rPr lang="en-US" sz="1100" dirty="0" smtClean="0">
                <a:hlinkClick r:id="rId3"/>
              </a:rPr>
              <a:t>JDT</a:t>
            </a:r>
            <a:r>
              <a:rPr lang="en-US" sz="1100" dirty="0" smtClean="0"/>
              <a:t> </a:t>
            </a:r>
            <a:r>
              <a:rPr lang="en-US" sz="1100" dirty="0" err="1" smtClean="0"/>
              <a:t>plugin</a:t>
            </a:r>
            <a:r>
              <a:rPr lang="en-US" sz="1100" dirty="0" smtClean="0"/>
              <a:t> (included in most Eclipse IDE packages)</a:t>
            </a:r>
          </a:p>
          <a:p>
            <a:pPr>
              <a:buNone/>
            </a:pPr>
            <a:r>
              <a:rPr lang="en-US" sz="1100" dirty="0" smtClean="0"/>
              <a:t>If you need to install or update Eclipse, you can download it from </a:t>
            </a:r>
            <a:r>
              <a:rPr lang="en-US" sz="1100" dirty="0" smtClean="0">
                <a:hlinkClick r:id="rId4"/>
              </a:rPr>
              <a:t>http://www.eclipse.org/downloads/</a:t>
            </a:r>
            <a:r>
              <a:rPr lang="en-US" sz="1100" dirty="0" smtClean="0"/>
              <a:t>.Several types of Eclipse packages are available for each platform. For developing Android applications, we recommend that you install one of these packages:</a:t>
            </a:r>
          </a:p>
          <a:p>
            <a:pPr lvl="1">
              <a:buNone/>
            </a:pPr>
            <a:r>
              <a:rPr lang="en-US" sz="1100" dirty="0" smtClean="0"/>
              <a:t>Eclipse IDE for Java EE Developers</a:t>
            </a:r>
          </a:p>
          <a:p>
            <a:pPr lvl="1">
              <a:buNone/>
            </a:pPr>
            <a:r>
              <a:rPr lang="en-US" sz="1100" dirty="0" smtClean="0"/>
              <a:t>Eclipse IDE for Java Developers</a:t>
            </a:r>
          </a:p>
          <a:p>
            <a:pPr lvl="1">
              <a:buNone/>
            </a:pPr>
            <a:r>
              <a:rPr lang="en-US" sz="1100" dirty="0" smtClean="0"/>
              <a:t>Eclipse Classic (versions 3.5.1 and higher)</a:t>
            </a:r>
          </a:p>
          <a:p>
            <a:pPr>
              <a:buNone/>
            </a:pPr>
            <a:r>
              <a:rPr lang="en-US" sz="1100" dirty="0" smtClean="0">
                <a:hlinkClick r:id="rId5"/>
              </a:rPr>
              <a:t>JDK 5 or JDK 6</a:t>
            </a:r>
            <a:r>
              <a:rPr lang="en-US" sz="1100" dirty="0" smtClean="0"/>
              <a:t> (JRE alone is not sufficient)</a:t>
            </a:r>
          </a:p>
          <a:p>
            <a:pPr>
              <a:buNone/>
            </a:pPr>
            <a:r>
              <a:rPr lang="en-US" sz="1100" dirty="0" smtClean="0">
                <a:hlinkClick r:id="rId6"/>
              </a:rPr>
              <a:t>Android Development Tools </a:t>
            </a:r>
            <a:r>
              <a:rPr lang="en-US" sz="1100" dirty="0" err="1" smtClean="0">
                <a:hlinkClick r:id="rId6"/>
              </a:rPr>
              <a:t>plugin</a:t>
            </a:r>
            <a:r>
              <a:rPr lang="en-US" sz="1100" dirty="0" smtClean="0"/>
              <a:t> (optional)</a:t>
            </a:r>
          </a:p>
          <a:p>
            <a:pPr>
              <a:buNone/>
            </a:pPr>
            <a:r>
              <a:rPr lang="en-US" sz="1100" b="1" dirty="0" smtClean="0"/>
              <a:t>Not</a:t>
            </a:r>
            <a:r>
              <a:rPr lang="en-US" sz="1100" dirty="0" smtClean="0"/>
              <a:t> compatible with Gnu Compiler for Java (</a:t>
            </a:r>
            <a:r>
              <a:rPr lang="en-US" sz="1100" dirty="0" err="1" smtClean="0"/>
              <a:t>gcj</a:t>
            </a:r>
            <a:r>
              <a:rPr lang="en-US" sz="1100" dirty="0" smtClean="0"/>
              <a:t>)</a:t>
            </a:r>
          </a:p>
          <a:p>
            <a:pPr>
              <a:buNone/>
            </a:pPr>
            <a:r>
              <a:rPr lang="en-US" sz="1100" b="1" i="1" dirty="0" smtClean="0"/>
              <a:t>Other development environments or IDEs</a:t>
            </a:r>
            <a:endParaRPr lang="en-US" sz="1100" b="1" dirty="0" smtClean="0"/>
          </a:p>
          <a:p>
            <a:pPr>
              <a:buNone/>
            </a:pPr>
            <a:r>
              <a:rPr lang="en-US" sz="1100" dirty="0" smtClean="0">
                <a:hlinkClick r:id="rId5"/>
              </a:rPr>
              <a:t>JDK 5 or JDK 6</a:t>
            </a:r>
            <a:r>
              <a:rPr lang="en-US" sz="1100" dirty="0" smtClean="0"/>
              <a:t> (JRE alone is not sufficient)</a:t>
            </a:r>
          </a:p>
          <a:p>
            <a:pPr>
              <a:buNone/>
            </a:pPr>
            <a:r>
              <a:rPr lang="en-US" sz="1100" dirty="0" smtClean="0">
                <a:hlinkClick r:id="rId7"/>
              </a:rPr>
              <a:t>Apache Ant</a:t>
            </a:r>
            <a:r>
              <a:rPr lang="en-US" sz="1100" dirty="0" smtClean="0"/>
              <a:t> 1.6.5 or later for Linux and Mac, 1.7 or later for Windows</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285720" y="785794"/>
            <a:ext cx="2571768" cy="307777"/>
          </a:xfrm>
          <a:prstGeom prst="rect">
            <a:avLst/>
          </a:prstGeom>
          <a:solidFill>
            <a:schemeClr val="bg1">
              <a:lumMod val="75000"/>
            </a:schemeClr>
          </a:solidFill>
        </p:spPr>
        <p:txBody>
          <a:bodyPr wrap="square" rtlCol="0">
            <a:spAutoFit/>
          </a:bodyPr>
          <a:lstStyle/>
          <a:p>
            <a:r>
              <a:rPr lang="en-US" sz="1400" b="1" dirty="0">
                <a:solidFill>
                  <a:srgbClr val="008000"/>
                </a:solidFill>
              </a:rPr>
              <a:t>System </a:t>
            </a:r>
            <a:r>
              <a:rPr lang="en-US" sz="1400" b="1" dirty="0" smtClean="0">
                <a:solidFill>
                  <a:srgbClr val="008000"/>
                </a:solidFill>
              </a:rPr>
              <a:t>Requirements</a:t>
            </a:r>
            <a:endParaRPr lang="zh-CN" altLang="en-US" sz="1400" dirty="0"/>
          </a:p>
        </p:txBody>
      </p:sp>
    </p:spTree>
  </p:cSld>
  <p:clrMapOvr>
    <a:masterClrMapping/>
  </p:clrMapOvr>
  <p:transition>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3. Test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40</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14356"/>
            <a:ext cx="2055371" cy="307777"/>
          </a:xfrm>
          <a:prstGeom prst="rect">
            <a:avLst/>
          </a:prstGeom>
          <a:noFill/>
        </p:spPr>
        <p:txBody>
          <a:bodyPr wrap="none" rtlCol="0">
            <a:spAutoFit/>
          </a:bodyPr>
          <a:lstStyle/>
          <a:p>
            <a:r>
              <a:rPr lang="en-US" altLang="zh-CN" sz="1400" b="1" dirty="0" smtClean="0">
                <a:solidFill>
                  <a:srgbClr val="000099"/>
                </a:solidFill>
              </a:rPr>
              <a:t>Android </a:t>
            </a:r>
            <a:r>
              <a:rPr lang="en-US" altLang="zh-CN" sz="1400" b="1" dirty="0" err="1" smtClean="0">
                <a:solidFill>
                  <a:srgbClr val="000099"/>
                </a:solidFill>
              </a:rPr>
              <a:t>LotCat</a:t>
            </a:r>
            <a:r>
              <a:rPr lang="en-US" altLang="zh-CN" sz="1400" b="1" dirty="0" smtClean="0">
                <a:solidFill>
                  <a:srgbClr val="000099"/>
                </a:solidFill>
              </a:rPr>
              <a:t> </a:t>
            </a:r>
            <a:r>
              <a:rPr lang="zh-CN" altLang="en-US" sz="1400" b="1" dirty="0" smtClean="0">
                <a:solidFill>
                  <a:srgbClr val="000099"/>
                </a:solidFill>
              </a:rPr>
              <a:t>日志</a:t>
            </a:r>
            <a:endParaRPr lang="zh-CN" altLang="en-US" sz="1400" b="1" dirty="0">
              <a:solidFill>
                <a:srgbClr val="000099"/>
              </a:solidFill>
            </a:endParaRPr>
          </a:p>
        </p:txBody>
      </p:sp>
      <p:sp>
        <p:nvSpPr>
          <p:cNvPr id="11" name="TextBox 10"/>
          <p:cNvSpPr txBox="1"/>
          <p:nvPr/>
        </p:nvSpPr>
        <p:spPr>
          <a:xfrm>
            <a:off x="500034" y="1071546"/>
            <a:ext cx="5786478" cy="276999"/>
          </a:xfrm>
          <a:prstGeom prst="rect">
            <a:avLst/>
          </a:prstGeom>
          <a:solidFill>
            <a:schemeClr val="bg2">
              <a:lumMod val="75000"/>
            </a:schemeClr>
          </a:solidFill>
        </p:spPr>
        <p:txBody>
          <a:bodyPr wrap="square" rtlCol="0">
            <a:spAutoFit/>
          </a:bodyPr>
          <a:lstStyle/>
          <a:p>
            <a:r>
              <a:rPr lang="zh-CN" altLang="en-US" sz="1200" dirty="0" smtClean="0">
                <a:solidFill>
                  <a:srgbClr val="000099"/>
                </a:solidFill>
              </a:rPr>
              <a:t>总共有</a:t>
            </a:r>
            <a:r>
              <a:rPr lang="en-US" altLang="zh-CN" sz="1200" dirty="0" smtClean="0">
                <a:solidFill>
                  <a:srgbClr val="000099"/>
                </a:solidFill>
              </a:rPr>
              <a:t>5</a:t>
            </a:r>
            <a:r>
              <a:rPr lang="zh-CN" altLang="en-US" sz="1200" dirty="0" smtClean="0">
                <a:solidFill>
                  <a:srgbClr val="000099"/>
                </a:solidFill>
              </a:rPr>
              <a:t>种级别的</a:t>
            </a:r>
            <a:r>
              <a:rPr lang="en-US" altLang="zh-CN" sz="1200" dirty="0" smtClean="0">
                <a:solidFill>
                  <a:srgbClr val="000099"/>
                </a:solidFill>
              </a:rPr>
              <a:t>Android</a:t>
            </a:r>
            <a:r>
              <a:rPr lang="zh-CN" altLang="en-US" sz="1200" dirty="0" smtClean="0">
                <a:solidFill>
                  <a:srgbClr val="000099"/>
                </a:solidFill>
              </a:rPr>
              <a:t>日志， 从低到高分别为：</a:t>
            </a:r>
            <a:endParaRPr lang="en-US" altLang="zh-CN" sz="1200" dirty="0" smtClean="0">
              <a:solidFill>
                <a:srgbClr val="000099"/>
              </a:solidFill>
            </a:endParaRPr>
          </a:p>
        </p:txBody>
      </p:sp>
      <p:sp>
        <p:nvSpPr>
          <p:cNvPr id="12" name="TextBox 11"/>
          <p:cNvSpPr txBox="1"/>
          <p:nvPr/>
        </p:nvSpPr>
        <p:spPr>
          <a:xfrm>
            <a:off x="357158" y="2786058"/>
            <a:ext cx="2610010" cy="276999"/>
          </a:xfrm>
          <a:prstGeom prst="rect">
            <a:avLst/>
          </a:prstGeom>
          <a:noFill/>
        </p:spPr>
        <p:txBody>
          <a:bodyPr wrap="none" rtlCol="0">
            <a:spAutoFit/>
          </a:bodyPr>
          <a:lstStyle/>
          <a:p>
            <a:r>
              <a:rPr lang="en-US" altLang="zh-CN" sz="1200" dirty="0" smtClean="0">
                <a:solidFill>
                  <a:srgbClr val="000099"/>
                </a:solidFill>
              </a:rPr>
              <a:t>Step 1:  </a:t>
            </a:r>
            <a:r>
              <a:rPr lang="zh-CN" altLang="en-US" sz="1200" dirty="0" smtClean="0">
                <a:solidFill>
                  <a:srgbClr val="000099"/>
                </a:solidFill>
              </a:rPr>
              <a:t>输入出入的示范程序如下：</a:t>
            </a:r>
            <a:endParaRPr lang="zh-CN" altLang="en-US" sz="1200" dirty="0">
              <a:solidFill>
                <a:srgbClr val="000099"/>
              </a:solidFill>
            </a:endParaRPr>
          </a:p>
        </p:txBody>
      </p:sp>
      <p:sp>
        <p:nvSpPr>
          <p:cNvPr id="13" name="矩形 12"/>
          <p:cNvSpPr/>
          <p:nvPr/>
        </p:nvSpPr>
        <p:spPr>
          <a:xfrm>
            <a:off x="285720" y="1428736"/>
            <a:ext cx="3071834" cy="1015663"/>
          </a:xfrm>
          <a:prstGeom prst="rect">
            <a:avLst/>
          </a:prstGeom>
          <a:solidFill>
            <a:srgbClr val="FFFF00"/>
          </a:solidFill>
        </p:spPr>
        <p:txBody>
          <a:bodyPr wrap="square">
            <a:spAutoFit/>
          </a:bodyPr>
          <a:lstStyle/>
          <a:p>
            <a:pPr>
              <a:buFont typeface="Arial" pitchFamily="34" charset="0"/>
              <a:buChar char="•"/>
            </a:pPr>
            <a:r>
              <a:rPr lang="en-US" altLang="zh-CN" sz="1200" dirty="0" smtClean="0"/>
              <a:t>Verbose   </a:t>
            </a:r>
            <a:r>
              <a:rPr lang="zh-CN" altLang="en-US" sz="1200" dirty="0" smtClean="0"/>
              <a:t>显示为黑色字体在</a:t>
            </a:r>
            <a:r>
              <a:rPr lang="en-US" altLang="zh-CN" sz="1200" dirty="0" err="1" smtClean="0"/>
              <a:t>LogCat</a:t>
            </a:r>
            <a:endParaRPr lang="en-US" altLang="zh-CN" sz="1200" dirty="0" smtClean="0"/>
          </a:p>
          <a:p>
            <a:pPr>
              <a:buFont typeface="Arial" pitchFamily="34" charset="0"/>
              <a:buChar char="•"/>
            </a:pPr>
            <a:r>
              <a:rPr lang="en-US" altLang="zh-CN" sz="1200" dirty="0" smtClean="0">
                <a:solidFill>
                  <a:srgbClr val="000099"/>
                </a:solidFill>
              </a:rPr>
              <a:t>Debug   </a:t>
            </a:r>
            <a:r>
              <a:rPr lang="zh-CN" altLang="en-US" sz="1200" dirty="0" smtClean="0">
                <a:solidFill>
                  <a:srgbClr val="000099"/>
                </a:solidFill>
              </a:rPr>
              <a:t>显示为蓝色字体 在</a:t>
            </a:r>
            <a:r>
              <a:rPr lang="en-US" altLang="zh-CN" sz="1200" dirty="0" err="1" smtClean="0">
                <a:solidFill>
                  <a:srgbClr val="000099"/>
                </a:solidFill>
              </a:rPr>
              <a:t>LogCat</a:t>
            </a:r>
            <a:endParaRPr lang="en-US" altLang="zh-CN" sz="1200" dirty="0" smtClean="0">
              <a:solidFill>
                <a:srgbClr val="000099"/>
              </a:solidFill>
            </a:endParaRPr>
          </a:p>
          <a:p>
            <a:pPr>
              <a:buFont typeface="Arial" pitchFamily="34" charset="0"/>
              <a:buChar char="•"/>
            </a:pPr>
            <a:r>
              <a:rPr lang="en-US" altLang="zh-CN" sz="1200" dirty="0" smtClean="0">
                <a:solidFill>
                  <a:srgbClr val="008000"/>
                </a:solidFill>
              </a:rPr>
              <a:t>Info</a:t>
            </a:r>
            <a:r>
              <a:rPr lang="zh-CN" altLang="en-US" sz="1200" dirty="0" smtClean="0">
                <a:solidFill>
                  <a:srgbClr val="008000"/>
                </a:solidFill>
              </a:rPr>
              <a:t>  显示为绿色字体在</a:t>
            </a:r>
            <a:r>
              <a:rPr lang="en-US" altLang="zh-CN" sz="1200" dirty="0" err="1" smtClean="0">
                <a:solidFill>
                  <a:srgbClr val="008000"/>
                </a:solidFill>
              </a:rPr>
              <a:t>LogCat</a:t>
            </a:r>
            <a:endParaRPr lang="en-US" altLang="zh-CN" sz="1200" dirty="0" smtClean="0">
              <a:solidFill>
                <a:srgbClr val="008000"/>
              </a:solidFill>
            </a:endParaRPr>
          </a:p>
          <a:p>
            <a:pPr>
              <a:buFont typeface="Arial" pitchFamily="34" charset="0"/>
              <a:buChar char="•"/>
            </a:pPr>
            <a:r>
              <a:rPr lang="en-US" altLang="zh-CN" sz="1200" dirty="0" smtClean="0">
                <a:solidFill>
                  <a:srgbClr val="D63D00"/>
                </a:solidFill>
              </a:rPr>
              <a:t>Warn  </a:t>
            </a:r>
            <a:r>
              <a:rPr lang="zh-CN" altLang="en-US" sz="1200" dirty="0" smtClean="0">
                <a:solidFill>
                  <a:srgbClr val="D63D00"/>
                </a:solidFill>
              </a:rPr>
              <a:t>显示为橙色字体在</a:t>
            </a:r>
            <a:r>
              <a:rPr lang="en-US" altLang="zh-CN" sz="1200" dirty="0" err="1" smtClean="0">
                <a:solidFill>
                  <a:srgbClr val="D63D00"/>
                </a:solidFill>
              </a:rPr>
              <a:t>LogCat</a:t>
            </a:r>
            <a:endParaRPr lang="en-US" altLang="zh-CN" sz="1200" dirty="0" smtClean="0">
              <a:solidFill>
                <a:srgbClr val="D63D00"/>
              </a:solidFill>
            </a:endParaRPr>
          </a:p>
          <a:p>
            <a:pPr>
              <a:buFont typeface="Arial" pitchFamily="34" charset="0"/>
              <a:buChar char="•"/>
            </a:pPr>
            <a:r>
              <a:rPr lang="en-US" altLang="zh-CN" sz="1200" dirty="0" smtClean="0">
                <a:solidFill>
                  <a:srgbClr val="FF0000"/>
                </a:solidFill>
              </a:rPr>
              <a:t>Error   </a:t>
            </a:r>
            <a:r>
              <a:rPr lang="zh-CN" altLang="en-US" sz="1200" dirty="0" smtClean="0">
                <a:solidFill>
                  <a:srgbClr val="FF0000"/>
                </a:solidFill>
              </a:rPr>
              <a:t>显示为红色字体在</a:t>
            </a:r>
            <a:r>
              <a:rPr lang="en-US" altLang="zh-CN" sz="1200" dirty="0" err="1" smtClean="0">
                <a:solidFill>
                  <a:srgbClr val="FF0000"/>
                </a:solidFill>
              </a:rPr>
              <a:t>LogCat</a:t>
            </a:r>
            <a:endParaRPr lang="zh-CN" altLang="en-US" sz="1200" dirty="0">
              <a:solidFill>
                <a:srgbClr val="FF0000"/>
              </a:solidFill>
            </a:endParaRPr>
          </a:p>
        </p:txBody>
      </p:sp>
      <p:pic>
        <p:nvPicPr>
          <p:cNvPr id="1028" name="Picture 4"/>
          <p:cNvPicPr>
            <a:picLocks noChangeAspect="1" noChangeArrowheads="1"/>
          </p:cNvPicPr>
          <p:nvPr/>
        </p:nvPicPr>
        <p:blipFill>
          <a:blip r:embed="rId2"/>
          <a:srcRect/>
          <a:stretch>
            <a:fillRect/>
          </a:stretch>
        </p:blipFill>
        <p:spPr bwMode="auto">
          <a:xfrm>
            <a:off x="857224" y="3143248"/>
            <a:ext cx="3590925" cy="3619500"/>
          </a:xfrm>
          <a:prstGeom prst="rect">
            <a:avLst/>
          </a:prstGeom>
          <a:noFill/>
          <a:ln w="9525">
            <a:solidFill>
              <a:srgbClr val="FF0000"/>
            </a:solidFill>
            <a:miter lim="800000"/>
            <a:headEnd/>
            <a:tailEnd/>
          </a:ln>
          <a:effectLst/>
        </p:spPr>
      </p:pic>
      <p:cxnSp>
        <p:nvCxnSpPr>
          <p:cNvPr id="18" name="直接箭头连接符 17"/>
          <p:cNvCxnSpPr/>
          <p:nvPr/>
        </p:nvCxnSpPr>
        <p:spPr>
          <a:xfrm rot="10800000">
            <a:off x="2571736" y="3286124"/>
            <a:ext cx="642942" cy="714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3286116" y="1571612"/>
            <a:ext cx="4495794" cy="1711922"/>
          </a:xfrm>
          <a:prstGeom prst="rect">
            <a:avLst/>
          </a:prstGeom>
          <a:noFill/>
          <a:ln w="9525">
            <a:noFill/>
            <a:miter lim="800000"/>
            <a:headEnd/>
            <a:tailEnd/>
          </a:ln>
          <a:effectLst/>
        </p:spPr>
      </p:pic>
      <p:sp>
        <p:nvSpPr>
          <p:cNvPr id="19" name="TextBox 18"/>
          <p:cNvSpPr txBox="1"/>
          <p:nvPr/>
        </p:nvSpPr>
        <p:spPr>
          <a:xfrm>
            <a:off x="3286116" y="3214686"/>
            <a:ext cx="1954381" cy="276999"/>
          </a:xfrm>
          <a:prstGeom prst="rect">
            <a:avLst/>
          </a:prstGeom>
          <a:noFill/>
        </p:spPr>
        <p:txBody>
          <a:bodyPr wrap="none" rtlCol="0">
            <a:spAutoFit/>
          </a:bodyPr>
          <a:lstStyle/>
          <a:p>
            <a:r>
              <a:rPr lang="zh-CN" altLang="en-US" sz="1200" b="1" dirty="0" smtClean="0">
                <a:solidFill>
                  <a:srgbClr val="008000"/>
                </a:solidFill>
              </a:rPr>
              <a:t>引入</a:t>
            </a:r>
            <a:r>
              <a:rPr lang="en-US" altLang="zh-CN" sz="1200" b="1" dirty="0" err="1" smtClean="0">
                <a:solidFill>
                  <a:srgbClr val="008000"/>
                </a:solidFill>
              </a:rPr>
              <a:t>andorid.util.Log</a:t>
            </a:r>
            <a:r>
              <a:rPr lang="zh-CN" altLang="en-US" sz="1200" b="1" dirty="0" smtClean="0">
                <a:solidFill>
                  <a:srgbClr val="008000"/>
                </a:solidFill>
              </a:rPr>
              <a:t>类</a:t>
            </a:r>
            <a:endParaRPr lang="zh-CN" altLang="en-US" sz="1200" b="1" dirty="0">
              <a:solidFill>
                <a:srgbClr val="008000"/>
              </a:solidFill>
            </a:endParaRPr>
          </a:p>
        </p:txBody>
      </p:sp>
    </p:spTree>
  </p:cSld>
  <p:clrMapOvr>
    <a:masterClrMapping/>
  </p:clrMapOvr>
  <p:transition>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457200" indent="-457200"/>
            <a:r>
              <a:rPr lang="en-US" altLang="zh-CN" dirty="0" smtClean="0"/>
              <a:t>3. Test Android Application</a:t>
            </a:r>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41</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5" name="TextBox 14"/>
          <p:cNvSpPr txBox="1"/>
          <p:nvPr/>
        </p:nvSpPr>
        <p:spPr>
          <a:xfrm>
            <a:off x="357158" y="714356"/>
            <a:ext cx="2055371" cy="307777"/>
          </a:xfrm>
          <a:prstGeom prst="rect">
            <a:avLst/>
          </a:prstGeom>
          <a:noFill/>
        </p:spPr>
        <p:txBody>
          <a:bodyPr wrap="none" rtlCol="0">
            <a:spAutoFit/>
          </a:bodyPr>
          <a:lstStyle/>
          <a:p>
            <a:r>
              <a:rPr lang="en-US" altLang="zh-CN" sz="1400" b="1" dirty="0" smtClean="0">
                <a:solidFill>
                  <a:srgbClr val="000099"/>
                </a:solidFill>
              </a:rPr>
              <a:t>Android </a:t>
            </a:r>
            <a:r>
              <a:rPr lang="en-US" altLang="zh-CN" sz="1400" b="1" dirty="0" err="1" smtClean="0">
                <a:solidFill>
                  <a:srgbClr val="000099"/>
                </a:solidFill>
              </a:rPr>
              <a:t>LotCat</a:t>
            </a:r>
            <a:r>
              <a:rPr lang="en-US" altLang="zh-CN" sz="1400" b="1" dirty="0" smtClean="0">
                <a:solidFill>
                  <a:srgbClr val="000099"/>
                </a:solidFill>
              </a:rPr>
              <a:t> </a:t>
            </a:r>
            <a:r>
              <a:rPr lang="zh-CN" altLang="en-US" sz="1400" b="1" dirty="0" smtClean="0">
                <a:solidFill>
                  <a:srgbClr val="000099"/>
                </a:solidFill>
              </a:rPr>
              <a:t>日志</a:t>
            </a:r>
            <a:endParaRPr lang="zh-CN" altLang="en-US" sz="1400" b="1" dirty="0">
              <a:solidFill>
                <a:srgbClr val="000099"/>
              </a:solidFill>
            </a:endParaRPr>
          </a:p>
        </p:txBody>
      </p:sp>
      <p:sp>
        <p:nvSpPr>
          <p:cNvPr id="12" name="TextBox 11"/>
          <p:cNvSpPr txBox="1"/>
          <p:nvPr/>
        </p:nvSpPr>
        <p:spPr>
          <a:xfrm>
            <a:off x="357158" y="1214422"/>
            <a:ext cx="3703258" cy="276999"/>
          </a:xfrm>
          <a:prstGeom prst="rect">
            <a:avLst/>
          </a:prstGeom>
          <a:noFill/>
        </p:spPr>
        <p:txBody>
          <a:bodyPr wrap="none" rtlCol="0">
            <a:spAutoFit/>
          </a:bodyPr>
          <a:lstStyle/>
          <a:p>
            <a:r>
              <a:rPr lang="en-US" altLang="zh-CN" sz="1200" dirty="0" smtClean="0">
                <a:solidFill>
                  <a:srgbClr val="000099"/>
                </a:solidFill>
              </a:rPr>
              <a:t>Step 2:  </a:t>
            </a:r>
            <a:r>
              <a:rPr lang="zh-CN" altLang="en-US" sz="1200" dirty="0" smtClean="0">
                <a:solidFill>
                  <a:srgbClr val="000099"/>
                </a:solidFill>
              </a:rPr>
              <a:t>运行</a:t>
            </a:r>
            <a:r>
              <a:rPr lang="en-US" altLang="zh-CN" sz="1200" dirty="0" smtClean="0">
                <a:solidFill>
                  <a:srgbClr val="000099"/>
                </a:solidFill>
              </a:rPr>
              <a:t>Android</a:t>
            </a:r>
            <a:r>
              <a:rPr lang="zh-CN" altLang="en-US" sz="1200" dirty="0" smtClean="0">
                <a:solidFill>
                  <a:srgbClr val="000099"/>
                </a:solidFill>
              </a:rPr>
              <a:t>调试，查看输出的</a:t>
            </a:r>
            <a:r>
              <a:rPr lang="en-US" altLang="zh-CN" sz="1200" dirty="0" err="1" smtClean="0">
                <a:solidFill>
                  <a:srgbClr val="000099"/>
                </a:solidFill>
              </a:rPr>
              <a:t>LogCat</a:t>
            </a:r>
            <a:r>
              <a:rPr lang="zh-CN" altLang="en-US" sz="1200" dirty="0" smtClean="0">
                <a:solidFill>
                  <a:srgbClr val="000099"/>
                </a:solidFill>
              </a:rPr>
              <a:t>日志</a:t>
            </a:r>
            <a:endParaRPr lang="zh-CN" altLang="en-US" sz="1200" dirty="0">
              <a:solidFill>
                <a:srgbClr val="000099"/>
              </a:solidFill>
            </a:endParaRPr>
          </a:p>
        </p:txBody>
      </p:sp>
      <p:pic>
        <p:nvPicPr>
          <p:cNvPr id="2050" name="Picture 2"/>
          <p:cNvPicPr>
            <a:picLocks noChangeAspect="1" noChangeArrowheads="1"/>
          </p:cNvPicPr>
          <p:nvPr/>
        </p:nvPicPr>
        <p:blipFill>
          <a:blip r:embed="rId2"/>
          <a:srcRect/>
          <a:stretch>
            <a:fillRect/>
          </a:stretch>
        </p:blipFill>
        <p:spPr bwMode="auto">
          <a:xfrm>
            <a:off x="214282" y="1643050"/>
            <a:ext cx="8529709" cy="1752602"/>
          </a:xfrm>
          <a:prstGeom prst="rect">
            <a:avLst/>
          </a:prstGeom>
          <a:noFill/>
          <a:ln w="9525">
            <a:noFill/>
            <a:miter lim="800000"/>
            <a:headEnd/>
            <a:tailEnd/>
          </a:ln>
          <a:effectLst/>
        </p:spPr>
      </p:pic>
      <p:sp>
        <p:nvSpPr>
          <p:cNvPr id="14" name="TextBox 13"/>
          <p:cNvSpPr txBox="1"/>
          <p:nvPr/>
        </p:nvSpPr>
        <p:spPr>
          <a:xfrm>
            <a:off x="428596" y="4357694"/>
            <a:ext cx="2771913" cy="461665"/>
          </a:xfrm>
          <a:prstGeom prst="rect">
            <a:avLst/>
          </a:prstGeom>
          <a:solidFill>
            <a:srgbClr val="FFFF00"/>
          </a:solidFill>
        </p:spPr>
        <p:txBody>
          <a:bodyPr wrap="none" rtlCol="0">
            <a:spAutoFit/>
          </a:bodyPr>
          <a:lstStyle/>
          <a:p>
            <a:r>
              <a:rPr lang="en-US" altLang="zh-CN" sz="1200" dirty="0" err="1" smtClean="0"/>
              <a:t>System.</a:t>
            </a:r>
            <a:r>
              <a:rPr lang="en-US" altLang="zh-CN" sz="1200" i="1" dirty="0" err="1" smtClean="0"/>
              <a:t>out.println</a:t>
            </a:r>
            <a:r>
              <a:rPr lang="en-US" altLang="zh-CN" sz="1200" i="1" dirty="0" smtClean="0"/>
              <a:t>("result"+result);</a:t>
            </a:r>
          </a:p>
          <a:p>
            <a:r>
              <a:rPr lang="en-US" altLang="zh-CN" sz="1200" dirty="0" err="1" smtClean="0"/>
              <a:t>System.</a:t>
            </a:r>
            <a:r>
              <a:rPr lang="en-US" altLang="zh-CN" sz="1200" i="1" dirty="0" err="1" smtClean="0"/>
              <a:t>err.println</a:t>
            </a:r>
            <a:r>
              <a:rPr lang="en-US" altLang="zh-CN" sz="1200" i="1" dirty="0" smtClean="0"/>
              <a:t>("result="+result);</a:t>
            </a:r>
            <a:endParaRPr lang="zh-CN" altLang="en-US" sz="1200" dirty="0"/>
          </a:p>
        </p:txBody>
      </p:sp>
      <p:sp>
        <p:nvSpPr>
          <p:cNvPr id="16" name="TextBox 15"/>
          <p:cNvSpPr txBox="1"/>
          <p:nvPr/>
        </p:nvSpPr>
        <p:spPr>
          <a:xfrm>
            <a:off x="214282" y="3857628"/>
            <a:ext cx="7856638" cy="461665"/>
          </a:xfrm>
          <a:prstGeom prst="rect">
            <a:avLst/>
          </a:prstGeom>
          <a:noFill/>
        </p:spPr>
        <p:txBody>
          <a:bodyPr wrap="none" rtlCol="0">
            <a:spAutoFit/>
          </a:bodyPr>
          <a:lstStyle/>
          <a:p>
            <a:r>
              <a:rPr lang="en-US" altLang="zh-CN" sz="1200" dirty="0" smtClean="0">
                <a:solidFill>
                  <a:srgbClr val="000099"/>
                </a:solidFill>
              </a:rPr>
              <a:t>Step 3</a:t>
            </a:r>
            <a:r>
              <a:rPr lang="zh-CN" altLang="en-US" sz="1200" dirty="0" smtClean="0">
                <a:solidFill>
                  <a:srgbClr val="000099"/>
                </a:solidFill>
              </a:rPr>
              <a:t>：如果在程序中用这二条输入日志，我们可以看到在</a:t>
            </a:r>
            <a:r>
              <a:rPr lang="en-US" altLang="zh-CN" sz="1200" dirty="0" err="1" smtClean="0">
                <a:solidFill>
                  <a:srgbClr val="000099"/>
                </a:solidFill>
              </a:rPr>
              <a:t>LogCat</a:t>
            </a:r>
            <a:r>
              <a:rPr lang="zh-CN" altLang="en-US" sz="1200" dirty="0" smtClean="0">
                <a:solidFill>
                  <a:srgbClr val="000099"/>
                </a:solidFill>
              </a:rPr>
              <a:t>对应的是</a:t>
            </a:r>
            <a:r>
              <a:rPr lang="en-US" altLang="zh-CN" sz="1200" dirty="0" smtClean="0">
                <a:solidFill>
                  <a:srgbClr val="000099"/>
                </a:solidFill>
              </a:rPr>
              <a:t>Tag</a:t>
            </a:r>
            <a:r>
              <a:rPr lang="zh-CN" altLang="en-US" sz="1200" dirty="0" smtClean="0">
                <a:solidFill>
                  <a:srgbClr val="000099"/>
                </a:solidFill>
              </a:rPr>
              <a:t>分别为</a:t>
            </a:r>
            <a:r>
              <a:rPr lang="en-US" altLang="zh-CN" sz="1200" dirty="0" smtClean="0">
                <a:solidFill>
                  <a:srgbClr val="000099"/>
                </a:solidFill>
              </a:rPr>
              <a:t>;</a:t>
            </a:r>
            <a:r>
              <a:rPr lang="en-US" altLang="zh-CN" sz="1200" dirty="0" err="1" smtClean="0">
                <a:solidFill>
                  <a:srgbClr val="000099"/>
                </a:solidFill>
              </a:rPr>
              <a:t>System.out</a:t>
            </a:r>
            <a:r>
              <a:rPr lang="en-US" altLang="zh-CN" sz="1200" dirty="0" smtClean="0">
                <a:solidFill>
                  <a:srgbClr val="000099"/>
                </a:solidFill>
              </a:rPr>
              <a:t> </a:t>
            </a:r>
            <a:r>
              <a:rPr lang="zh-CN" altLang="en-US" sz="1200" dirty="0" smtClean="0">
                <a:solidFill>
                  <a:srgbClr val="000099"/>
                </a:solidFill>
              </a:rPr>
              <a:t>和</a:t>
            </a:r>
            <a:r>
              <a:rPr lang="en-US" altLang="zh-CN" sz="1200" dirty="0" smtClean="0">
                <a:solidFill>
                  <a:srgbClr val="000099"/>
                </a:solidFill>
              </a:rPr>
              <a:t>System.err</a:t>
            </a:r>
          </a:p>
          <a:p>
            <a:r>
              <a:rPr lang="zh-CN" altLang="en-US" sz="1200" dirty="0" smtClean="0">
                <a:solidFill>
                  <a:srgbClr val="000099"/>
                </a:solidFill>
              </a:rPr>
              <a:t>开发中应该尽量避免使用</a:t>
            </a:r>
            <a:endParaRPr lang="zh-CN" altLang="en-US" sz="1200" dirty="0">
              <a:solidFill>
                <a:srgbClr val="000099"/>
              </a:solidFill>
            </a:endParaRPr>
          </a:p>
        </p:txBody>
      </p:sp>
      <p:pic>
        <p:nvPicPr>
          <p:cNvPr id="2052" name="Picture 4"/>
          <p:cNvPicPr>
            <a:picLocks noChangeAspect="1" noChangeArrowheads="1"/>
          </p:cNvPicPr>
          <p:nvPr/>
        </p:nvPicPr>
        <p:blipFill>
          <a:blip r:embed="rId3"/>
          <a:srcRect/>
          <a:stretch>
            <a:fillRect/>
          </a:stretch>
        </p:blipFill>
        <p:spPr bwMode="auto">
          <a:xfrm>
            <a:off x="142844" y="5000636"/>
            <a:ext cx="8094663" cy="809625"/>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4. Android </a:t>
            </a:r>
            <a:r>
              <a:rPr lang="zh-CN" altLang="en-US" dirty="0" smtClean="0"/>
              <a:t>基础知识</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42</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276999"/>
          </a:xfrm>
          <a:prstGeom prst="rect">
            <a:avLst/>
          </a:prstGeom>
          <a:solidFill>
            <a:srgbClr val="21C949"/>
          </a:solidFill>
        </p:spPr>
        <p:txBody>
          <a:bodyPr wrap="square" rtlCol="0">
            <a:spAutoFit/>
          </a:bodyPr>
          <a:lstStyle/>
          <a:p>
            <a:r>
              <a:rPr lang="en-US" altLang="zh-CN" sz="1200" dirty="0" smtClean="0">
                <a:solidFill>
                  <a:srgbClr val="000099"/>
                </a:solidFill>
              </a:rPr>
              <a:t>Android </a:t>
            </a:r>
            <a:r>
              <a:rPr lang="zh-CN" altLang="en-US" sz="1200" dirty="0" smtClean="0">
                <a:solidFill>
                  <a:srgbClr val="000099"/>
                </a:solidFill>
              </a:rPr>
              <a:t>目录下的文件访问权限</a:t>
            </a:r>
            <a:endParaRPr lang="zh-CN" altLang="en-US" sz="1200" dirty="0">
              <a:solidFill>
                <a:srgbClr val="000099"/>
              </a:solidFill>
            </a:endParaRPr>
          </a:p>
        </p:txBody>
      </p:sp>
      <p:sp>
        <p:nvSpPr>
          <p:cNvPr id="8" name="TextBox 7"/>
          <p:cNvSpPr txBox="1"/>
          <p:nvPr/>
        </p:nvSpPr>
        <p:spPr>
          <a:xfrm>
            <a:off x="571472" y="1214422"/>
            <a:ext cx="4806124" cy="276999"/>
          </a:xfrm>
          <a:prstGeom prst="rect">
            <a:avLst/>
          </a:prstGeom>
          <a:noFill/>
        </p:spPr>
        <p:txBody>
          <a:bodyPr wrap="none" rtlCol="0">
            <a:spAutoFit/>
          </a:bodyPr>
          <a:lstStyle/>
          <a:p>
            <a:r>
              <a:rPr lang="zh-CN" altLang="en-US" sz="1200" dirty="0" smtClean="0"/>
              <a:t>采用的是</a:t>
            </a:r>
            <a:r>
              <a:rPr lang="en-US" altLang="zh-CN" sz="1200" dirty="0" smtClean="0"/>
              <a:t>Linux </a:t>
            </a:r>
            <a:r>
              <a:rPr lang="zh-CN" altLang="en-US" sz="1200" dirty="0" smtClean="0"/>
              <a:t>下的目录，文件的访问权限控制，有下面几种类型：</a:t>
            </a:r>
            <a:endParaRPr lang="zh-CN" altLang="en-US" sz="1200" dirty="0"/>
          </a:p>
        </p:txBody>
      </p:sp>
      <p:sp>
        <p:nvSpPr>
          <p:cNvPr id="9" name="TextBox 8"/>
          <p:cNvSpPr txBox="1"/>
          <p:nvPr/>
        </p:nvSpPr>
        <p:spPr>
          <a:xfrm>
            <a:off x="571472" y="1500174"/>
            <a:ext cx="4000528" cy="830997"/>
          </a:xfrm>
          <a:prstGeom prst="rect">
            <a:avLst/>
          </a:prstGeom>
          <a:solidFill>
            <a:srgbClr val="FFFF00"/>
          </a:solidFill>
        </p:spPr>
        <p:txBody>
          <a:bodyPr wrap="square" rtlCol="0">
            <a:spAutoFit/>
          </a:bodyPr>
          <a:lstStyle/>
          <a:p>
            <a:pPr>
              <a:buFont typeface="Arial" pitchFamily="34" charset="0"/>
              <a:buChar char="•"/>
            </a:pPr>
            <a:r>
              <a:rPr lang="zh-CN" altLang="en-US" sz="1200" dirty="0" smtClean="0"/>
              <a:t>私有</a:t>
            </a:r>
            <a:endParaRPr lang="en-US" altLang="zh-CN" sz="1200" dirty="0" smtClean="0"/>
          </a:p>
          <a:p>
            <a:pPr>
              <a:buFont typeface="Arial" pitchFamily="34" charset="0"/>
              <a:buChar char="•"/>
            </a:pPr>
            <a:r>
              <a:rPr lang="zh-CN" altLang="en-US" sz="1200" dirty="0" smtClean="0"/>
              <a:t>可读</a:t>
            </a:r>
            <a:endParaRPr lang="en-US" altLang="zh-CN" sz="1200" dirty="0" smtClean="0"/>
          </a:p>
          <a:p>
            <a:pPr>
              <a:buFont typeface="Arial" pitchFamily="34" charset="0"/>
              <a:buChar char="•"/>
            </a:pPr>
            <a:r>
              <a:rPr lang="zh-CN" altLang="en-US" sz="1200" dirty="0" smtClean="0"/>
              <a:t>可写</a:t>
            </a:r>
            <a:endParaRPr lang="en-US" altLang="zh-CN" sz="1200" dirty="0" smtClean="0"/>
          </a:p>
          <a:p>
            <a:pPr>
              <a:buFont typeface="Arial" pitchFamily="34" charset="0"/>
              <a:buChar char="•"/>
            </a:pPr>
            <a:r>
              <a:rPr lang="zh-CN" altLang="en-US" sz="1200" dirty="0" smtClean="0"/>
              <a:t>可读</a:t>
            </a:r>
            <a:r>
              <a:rPr lang="en-US" altLang="zh-CN" sz="1200" dirty="0" smtClean="0"/>
              <a:t>+</a:t>
            </a:r>
            <a:r>
              <a:rPr lang="zh-CN" altLang="en-US" sz="1200" dirty="0" smtClean="0"/>
              <a:t>可写，类似于</a:t>
            </a:r>
            <a:r>
              <a:rPr lang="en-US" altLang="zh-CN" sz="1200" dirty="0" smtClean="0"/>
              <a:t>Unix</a:t>
            </a:r>
            <a:r>
              <a:rPr lang="zh-CN" altLang="en-US" sz="1200" dirty="0" smtClean="0"/>
              <a:t>的</a:t>
            </a:r>
            <a:r>
              <a:rPr lang="en-US" altLang="zh-CN" sz="1200" dirty="0" smtClean="0"/>
              <a:t>777</a:t>
            </a:r>
            <a:r>
              <a:rPr lang="zh-CN" altLang="en-US" sz="1200" dirty="0" smtClean="0"/>
              <a:t>权限</a:t>
            </a:r>
            <a:endParaRPr lang="zh-CN" altLang="en-US" sz="1200" dirty="0"/>
          </a:p>
        </p:txBody>
      </p:sp>
      <p:sp>
        <p:nvSpPr>
          <p:cNvPr id="10" name="矩形 9"/>
          <p:cNvSpPr/>
          <p:nvPr/>
        </p:nvSpPr>
        <p:spPr>
          <a:xfrm>
            <a:off x="285720" y="2500306"/>
            <a:ext cx="5857916" cy="276999"/>
          </a:xfrm>
          <a:prstGeom prst="rect">
            <a:avLst/>
          </a:prstGeom>
        </p:spPr>
        <p:txBody>
          <a:bodyPr wrap="square">
            <a:spAutoFit/>
          </a:bodyPr>
          <a:lstStyle/>
          <a:p>
            <a:r>
              <a:rPr lang="zh-CN" altLang="en-US" sz="1200" dirty="0" smtClean="0"/>
              <a:t>对应的实例目录为：</a:t>
            </a:r>
            <a:r>
              <a:rPr lang="en-US" altLang="zh-CN" sz="1200" dirty="0" smtClean="0"/>
              <a:t>E:\work\workspace_hksg\AndroidFilePermission</a:t>
            </a:r>
            <a:endParaRPr lang="zh-CN" altLang="en-US" sz="1200" dirty="0"/>
          </a:p>
        </p:txBody>
      </p:sp>
      <p:pic>
        <p:nvPicPr>
          <p:cNvPr id="1026" name="Picture 2"/>
          <p:cNvPicPr>
            <a:picLocks noChangeAspect="1" noChangeArrowheads="1"/>
          </p:cNvPicPr>
          <p:nvPr/>
        </p:nvPicPr>
        <p:blipFill>
          <a:blip r:embed="rId2"/>
          <a:srcRect/>
          <a:stretch>
            <a:fillRect/>
          </a:stretch>
        </p:blipFill>
        <p:spPr bwMode="auto">
          <a:xfrm>
            <a:off x="428596" y="2857496"/>
            <a:ext cx="6105534" cy="3678182"/>
          </a:xfrm>
          <a:prstGeom prst="rect">
            <a:avLst/>
          </a:prstGeom>
          <a:noFill/>
          <a:ln w="9525">
            <a:noFill/>
            <a:miter lim="800000"/>
            <a:headEnd/>
            <a:tailEnd/>
          </a:ln>
          <a:effectLst/>
        </p:spPr>
      </p:pic>
      <p:sp>
        <p:nvSpPr>
          <p:cNvPr id="13" name="TextBox 12"/>
          <p:cNvSpPr txBox="1"/>
          <p:nvPr/>
        </p:nvSpPr>
        <p:spPr>
          <a:xfrm>
            <a:off x="6215074" y="3286124"/>
            <a:ext cx="2500330" cy="1200329"/>
          </a:xfrm>
          <a:prstGeom prst="rect">
            <a:avLst/>
          </a:prstGeom>
          <a:solidFill>
            <a:srgbClr val="21C949"/>
          </a:solidFill>
        </p:spPr>
        <p:txBody>
          <a:bodyPr wrap="square" rtlCol="0">
            <a:spAutoFit/>
          </a:bodyPr>
          <a:lstStyle/>
          <a:p>
            <a:r>
              <a:rPr lang="zh-CN" altLang="en-US" sz="1200" dirty="0" smtClean="0"/>
              <a:t>对于</a:t>
            </a:r>
            <a:r>
              <a:rPr lang="en-US" altLang="zh-CN" sz="1200" dirty="0" err="1" smtClean="0"/>
              <a:t>RadioGroup</a:t>
            </a:r>
            <a:r>
              <a:rPr lang="zh-CN" altLang="en-US" sz="1200" dirty="0" smtClean="0"/>
              <a:t>，不能直接在</a:t>
            </a:r>
            <a:endParaRPr lang="en-US" altLang="zh-CN" sz="1200" dirty="0" smtClean="0"/>
          </a:p>
          <a:p>
            <a:r>
              <a:rPr lang="en-US" altLang="zh-CN" sz="1200" dirty="0" smtClean="0"/>
              <a:t>Service</a:t>
            </a:r>
            <a:r>
              <a:rPr lang="zh-CN" altLang="en-US" sz="1200" dirty="0" smtClean="0"/>
              <a:t>中去调用资源文件。因为</a:t>
            </a:r>
            <a:endParaRPr lang="en-US" altLang="zh-CN" sz="1200" dirty="0" smtClean="0"/>
          </a:p>
          <a:p>
            <a:r>
              <a:rPr lang="en-US" altLang="zh-CN" sz="1200" dirty="0" smtClean="0"/>
              <a:t>Active</a:t>
            </a:r>
            <a:r>
              <a:rPr lang="zh-CN" altLang="en-US" sz="1200" dirty="0" smtClean="0"/>
              <a:t>还没有加载。</a:t>
            </a:r>
            <a:endParaRPr lang="en-US" altLang="zh-CN" sz="1200" dirty="0" smtClean="0"/>
          </a:p>
          <a:p>
            <a:endParaRPr lang="en-US" altLang="zh-CN" sz="1200" dirty="0" smtClean="0"/>
          </a:p>
          <a:p>
            <a:r>
              <a:rPr lang="zh-CN" altLang="en-US" sz="1200" dirty="0" smtClean="0"/>
              <a:t>这段代码是无效的。因此，</a:t>
            </a:r>
            <a:endParaRPr lang="en-US" altLang="zh-CN" sz="1200" dirty="0" smtClean="0"/>
          </a:p>
          <a:p>
            <a:r>
              <a:rPr lang="zh-CN" altLang="en-US" sz="1200" dirty="0" smtClean="0"/>
              <a:t>我们构造一个枚举类型作为跳板</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4. Android </a:t>
            </a:r>
            <a:r>
              <a:rPr lang="zh-CN" altLang="en-US" dirty="0" smtClean="0"/>
              <a:t>基础知识</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43</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276999"/>
          </a:xfrm>
          <a:prstGeom prst="rect">
            <a:avLst/>
          </a:prstGeom>
          <a:solidFill>
            <a:srgbClr val="21C949"/>
          </a:solidFill>
        </p:spPr>
        <p:txBody>
          <a:bodyPr wrap="square" rtlCol="0">
            <a:spAutoFit/>
          </a:bodyPr>
          <a:lstStyle/>
          <a:p>
            <a:r>
              <a:rPr lang="en-US" altLang="zh-CN" sz="1200" dirty="0" smtClean="0">
                <a:solidFill>
                  <a:srgbClr val="000099"/>
                </a:solidFill>
              </a:rPr>
              <a:t>Android </a:t>
            </a:r>
            <a:r>
              <a:rPr lang="zh-CN" altLang="en-US" sz="1200" dirty="0" smtClean="0">
                <a:solidFill>
                  <a:srgbClr val="000099"/>
                </a:solidFill>
              </a:rPr>
              <a:t>目录下的文件访问权限</a:t>
            </a:r>
            <a:endParaRPr lang="zh-CN" altLang="en-US" sz="1200" dirty="0">
              <a:solidFill>
                <a:srgbClr val="000099"/>
              </a:solidFill>
            </a:endParaRPr>
          </a:p>
        </p:txBody>
      </p:sp>
      <p:sp>
        <p:nvSpPr>
          <p:cNvPr id="8" name="TextBox 7"/>
          <p:cNvSpPr txBox="1"/>
          <p:nvPr/>
        </p:nvSpPr>
        <p:spPr>
          <a:xfrm>
            <a:off x="500034" y="1428736"/>
            <a:ext cx="1951175" cy="276999"/>
          </a:xfrm>
          <a:prstGeom prst="rect">
            <a:avLst/>
          </a:prstGeom>
          <a:noFill/>
        </p:spPr>
        <p:txBody>
          <a:bodyPr wrap="none" rtlCol="0">
            <a:spAutoFit/>
          </a:bodyPr>
          <a:lstStyle/>
          <a:p>
            <a:r>
              <a:rPr lang="en-US" altLang="zh-CN" sz="1200" dirty="0" smtClean="0">
                <a:solidFill>
                  <a:srgbClr val="000099"/>
                </a:solidFill>
              </a:rPr>
              <a:t>Step 1: </a:t>
            </a:r>
            <a:r>
              <a:rPr lang="zh-CN" altLang="en-US" sz="1200" dirty="0" smtClean="0">
                <a:solidFill>
                  <a:srgbClr val="000099"/>
                </a:solidFill>
              </a:rPr>
              <a:t>新建一个枚举常量</a:t>
            </a:r>
            <a:endParaRPr lang="zh-CN" altLang="en-US" sz="1200" dirty="0">
              <a:solidFill>
                <a:srgbClr val="000099"/>
              </a:solidFill>
            </a:endParaRPr>
          </a:p>
        </p:txBody>
      </p:sp>
      <p:sp>
        <p:nvSpPr>
          <p:cNvPr id="12" name="TextBox 11"/>
          <p:cNvSpPr txBox="1"/>
          <p:nvPr/>
        </p:nvSpPr>
        <p:spPr>
          <a:xfrm>
            <a:off x="500034" y="1142984"/>
            <a:ext cx="3643338" cy="276999"/>
          </a:xfrm>
          <a:prstGeom prst="rect">
            <a:avLst/>
          </a:prstGeom>
          <a:noFill/>
        </p:spPr>
        <p:txBody>
          <a:bodyPr wrap="square" rtlCol="0">
            <a:spAutoFit/>
          </a:bodyPr>
          <a:lstStyle/>
          <a:p>
            <a:r>
              <a:rPr lang="zh-CN" altLang="en-US" sz="1200" dirty="0" smtClean="0"/>
              <a:t>为了解决上述问题。改为实现如下</a:t>
            </a:r>
            <a:endParaRPr lang="zh-CN" altLang="en-US" sz="1200" dirty="0"/>
          </a:p>
        </p:txBody>
      </p:sp>
      <p:sp>
        <p:nvSpPr>
          <p:cNvPr id="14" name="矩形 13"/>
          <p:cNvSpPr/>
          <p:nvPr/>
        </p:nvSpPr>
        <p:spPr>
          <a:xfrm>
            <a:off x="500034" y="1785926"/>
            <a:ext cx="4572000" cy="1384995"/>
          </a:xfrm>
          <a:prstGeom prst="rect">
            <a:avLst/>
          </a:prstGeom>
          <a:ln>
            <a:solidFill>
              <a:srgbClr val="FF0000"/>
            </a:solidFill>
          </a:ln>
        </p:spPr>
        <p:txBody>
          <a:bodyPr>
            <a:spAutoFit/>
          </a:bodyPr>
          <a:lstStyle/>
          <a:p>
            <a:r>
              <a:rPr lang="en-US" altLang="zh-CN" sz="1200" dirty="0" smtClean="0">
                <a:solidFill>
                  <a:srgbClr val="002060"/>
                </a:solidFill>
              </a:rPr>
              <a:t>public class </a:t>
            </a:r>
            <a:r>
              <a:rPr lang="en-US" altLang="zh-CN" sz="1200" dirty="0" err="1" smtClean="0">
                <a:solidFill>
                  <a:srgbClr val="002060"/>
                </a:solidFill>
              </a:rPr>
              <a:t>PermissionType</a:t>
            </a:r>
            <a:r>
              <a:rPr lang="en-US" altLang="zh-CN" sz="1200" dirty="0" smtClean="0">
                <a:solidFill>
                  <a:srgbClr val="002060"/>
                </a:solidFill>
              </a:rPr>
              <a:t> {</a:t>
            </a:r>
          </a:p>
          <a:p>
            <a:endParaRPr lang="zh-CN" altLang="en-US" sz="1200" dirty="0" smtClean="0">
              <a:solidFill>
                <a:srgbClr val="002060"/>
              </a:solidFill>
            </a:endParaRPr>
          </a:p>
          <a:p>
            <a:r>
              <a:rPr lang="en-US" altLang="zh-CN" sz="1200" dirty="0" smtClean="0">
                <a:solidFill>
                  <a:srgbClr val="002060"/>
                </a:solidFill>
              </a:rPr>
              <a:t>public static </a:t>
            </a:r>
            <a:r>
              <a:rPr lang="en-US" altLang="zh-CN" sz="1200" dirty="0" err="1" smtClean="0">
                <a:solidFill>
                  <a:srgbClr val="002060"/>
                </a:solidFill>
              </a:rPr>
              <a:t>int</a:t>
            </a:r>
            <a:r>
              <a:rPr lang="en-US" altLang="zh-CN" sz="1200" dirty="0" smtClean="0">
                <a:solidFill>
                  <a:srgbClr val="002060"/>
                </a:solidFill>
              </a:rPr>
              <a:t> </a:t>
            </a:r>
            <a:r>
              <a:rPr lang="en-US" altLang="zh-CN" sz="1200" i="1" dirty="0" smtClean="0">
                <a:solidFill>
                  <a:srgbClr val="002060"/>
                </a:solidFill>
              </a:rPr>
              <a:t>PRIVATE_PERMISSION=1;</a:t>
            </a:r>
          </a:p>
          <a:p>
            <a:r>
              <a:rPr lang="en-US" altLang="zh-CN" sz="1200" dirty="0" smtClean="0">
                <a:solidFill>
                  <a:srgbClr val="002060"/>
                </a:solidFill>
              </a:rPr>
              <a:t>public static </a:t>
            </a:r>
            <a:r>
              <a:rPr lang="en-US" altLang="zh-CN" sz="1200" dirty="0" err="1" smtClean="0">
                <a:solidFill>
                  <a:srgbClr val="002060"/>
                </a:solidFill>
              </a:rPr>
              <a:t>int</a:t>
            </a:r>
            <a:r>
              <a:rPr lang="en-US" altLang="zh-CN" sz="1200" dirty="0" smtClean="0">
                <a:solidFill>
                  <a:srgbClr val="002060"/>
                </a:solidFill>
              </a:rPr>
              <a:t> </a:t>
            </a:r>
            <a:r>
              <a:rPr lang="en-US" altLang="zh-CN" sz="1200" i="1" dirty="0" smtClean="0">
                <a:solidFill>
                  <a:srgbClr val="002060"/>
                </a:solidFill>
              </a:rPr>
              <a:t>READABLE_PERMISSION=2; </a:t>
            </a:r>
          </a:p>
          <a:p>
            <a:r>
              <a:rPr lang="en-US" altLang="zh-CN" sz="1200" dirty="0" smtClean="0">
                <a:solidFill>
                  <a:srgbClr val="002060"/>
                </a:solidFill>
              </a:rPr>
              <a:t>public static </a:t>
            </a:r>
            <a:r>
              <a:rPr lang="en-US" altLang="zh-CN" sz="1200" dirty="0" err="1" smtClean="0">
                <a:solidFill>
                  <a:srgbClr val="002060"/>
                </a:solidFill>
              </a:rPr>
              <a:t>int</a:t>
            </a:r>
            <a:r>
              <a:rPr lang="en-US" altLang="zh-CN" sz="1200" dirty="0" smtClean="0">
                <a:solidFill>
                  <a:srgbClr val="002060"/>
                </a:solidFill>
              </a:rPr>
              <a:t> </a:t>
            </a:r>
            <a:r>
              <a:rPr lang="en-US" altLang="zh-CN" sz="1200" i="1" dirty="0" smtClean="0">
                <a:solidFill>
                  <a:srgbClr val="002060"/>
                </a:solidFill>
              </a:rPr>
              <a:t>WRITEABLE_PERMSSION=3;</a:t>
            </a:r>
          </a:p>
          <a:p>
            <a:r>
              <a:rPr lang="en-US" altLang="zh-CN" sz="1200" dirty="0" smtClean="0">
                <a:solidFill>
                  <a:srgbClr val="002060"/>
                </a:solidFill>
              </a:rPr>
              <a:t>public static </a:t>
            </a:r>
            <a:r>
              <a:rPr lang="en-US" altLang="zh-CN" sz="1200" dirty="0" err="1" smtClean="0">
                <a:solidFill>
                  <a:srgbClr val="002060"/>
                </a:solidFill>
              </a:rPr>
              <a:t>int</a:t>
            </a:r>
            <a:r>
              <a:rPr lang="en-US" altLang="zh-CN" sz="1200" dirty="0" smtClean="0">
                <a:solidFill>
                  <a:srgbClr val="002060"/>
                </a:solidFill>
              </a:rPr>
              <a:t> </a:t>
            </a:r>
            <a:r>
              <a:rPr lang="en-US" altLang="zh-CN" sz="1200" i="1" dirty="0" smtClean="0">
                <a:solidFill>
                  <a:srgbClr val="002060"/>
                </a:solidFill>
              </a:rPr>
              <a:t>PUBLIC_PERMSSIONS=4;</a:t>
            </a:r>
            <a:endParaRPr lang="zh-CN" altLang="en-US" sz="1200" dirty="0" smtClean="0">
              <a:solidFill>
                <a:srgbClr val="002060"/>
              </a:solidFill>
            </a:endParaRPr>
          </a:p>
          <a:p>
            <a:r>
              <a:rPr lang="en-US" altLang="zh-CN" sz="1200" dirty="0" smtClean="0">
                <a:solidFill>
                  <a:srgbClr val="002060"/>
                </a:solidFill>
              </a:rPr>
              <a:t>}</a:t>
            </a:r>
          </a:p>
        </p:txBody>
      </p:sp>
      <p:sp>
        <p:nvSpPr>
          <p:cNvPr id="15" name="TextBox 14"/>
          <p:cNvSpPr txBox="1"/>
          <p:nvPr/>
        </p:nvSpPr>
        <p:spPr>
          <a:xfrm>
            <a:off x="500034" y="3286124"/>
            <a:ext cx="2039341" cy="276999"/>
          </a:xfrm>
          <a:prstGeom prst="rect">
            <a:avLst/>
          </a:prstGeom>
          <a:noFill/>
        </p:spPr>
        <p:txBody>
          <a:bodyPr wrap="none" rtlCol="0">
            <a:spAutoFit/>
          </a:bodyPr>
          <a:lstStyle/>
          <a:p>
            <a:r>
              <a:rPr lang="en-US" altLang="zh-CN" sz="1200" dirty="0" smtClean="0">
                <a:solidFill>
                  <a:srgbClr val="000099"/>
                </a:solidFill>
              </a:rPr>
              <a:t>Step 2: MainActivity.java</a:t>
            </a:r>
            <a:endParaRPr lang="zh-CN" altLang="en-US" sz="1200" dirty="0">
              <a:solidFill>
                <a:srgbClr val="000099"/>
              </a:solidFill>
            </a:endParaRPr>
          </a:p>
        </p:txBody>
      </p:sp>
      <p:pic>
        <p:nvPicPr>
          <p:cNvPr id="2051" name="Picture 3"/>
          <p:cNvPicPr>
            <a:picLocks noChangeAspect="1" noChangeArrowheads="1"/>
          </p:cNvPicPr>
          <p:nvPr/>
        </p:nvPicPr>
        <p:blipFill>
          <a:blip r:embed="rId2"/>
          <a:srcRect/>
          <a:stretch>
            <a:fillRect/>
          </a:stretch>
        </p:blipFill>
        <p:spPr bwMode="auto">
          <a:xfrm>
            <a:off x="285720" y="3643314"/>
            <a:ext cx="5181600" cy="300990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4. Android </a:t>
            </a:r>
            <a:r>
              <a:rPr lang="zh-CN" altLang="en-US" dirty="0" smtClean="0"/>
              <a:t>基础知识</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44</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276999"/>
          </a:xfrm>
          <a:prstGeom prst="rect">
            <a:avLst/>
          </a:prstGeom>
          <a:solidFill>
            <a:srgbClr val="21C949"/>
          </a:solidFill>
        </p:spPr>
        <p:txBody>
          <a:bodyPr wrap="square" rtlCol="0">
            <a:spAutoFit/>
          </a:bodyPr>
          <a:lstStyle/>
          <a:p>
            <a:r>
              <a:rPr lang="en-US" altLang="zh-CN" sz="1200" dirty="0" smtClean="0">
                <a:solidFill>
                  <a:srgbClr val="000099"/>
                </a:solidFill>
              </a:rPr>
              <a:t>Android </a:t>
            </a:r>
            <a:r>
              <a:rPr lang="zh-CN" altLang="en-US" sz="1200" dirty="0" smtClean="0">
                <a:solidFill>
                  <a:srgbClr val="000099"/>
                </a:solidFill>
              </a:rPr>
              <a:t>目录下的文件访问权限</a:t>
            </a:r>
            <a:endParaRPr lang="zh-CN" altLang="en-US" sz="1200" dirty="0">
              <a:solidFill>
                <a:srgbClr val="000099"/>
              </a:solidFill>
            </a:endParaRPr>
          </a:p>
        </p:txBody>
      </p:sp>
      <p:sp>
        <p:nvSpPr>
          <p:cNvPr id="8" name="TextBox 7"/>
          <p:cNvSpPr txBox="1"/>
          <p:nvPr/>
        </p:nvSpPr>
        <p:spPr>
          <a:xfrm>
            <a:off x="500034" y="1428736"/>
            <a:ext cx="2568332" cy="276999"/>
          </a:xfrm>
          <a:prstGeom prst="rect">
            <a:avLst/>
          </a:prstGeom>
          <a:noFill/>
        </p:spPr>
        <p:txBody>
          <a:bodyPr wrap="none" rtlCol="0">
            <a:spAutoFit/>
          </a:bodyPr>
          <a:lstStyle/>
          <a:p>
            <a:r>
              <a:rPr lang="en-US" altLang="zh-CN" sz="1200" dirty="0" smtClean="0">
                <a:solidFill>
                  <a:srgbClr val="000099"/>
                </a:solidFill>
              </a:rPr>
              <a:t>Step 3: </a:t>
            </a:r>
            <a:r>
              <a:rPr lang="en-US" altLang="zh-CN" sz="1200" dirty="0" err="1" smtClean="0">
                <a:solidFill>
                  <a:srgbClr val="000099"/>
                </a:solidFill>
              </a:rPr>
              <a:t>LoginService</a:t>
            </a:r>
            <a:r>
              <a:rPr lang="zh-CN" altLang="en-US" sz="1200" dirty="0" smtClean="0">
                <a:solidFill>
                  <a:srgbClr val="000099"/>
                </a:solidFill>
              </a:rPr>
              <a:t>通过枚举判断</a:t>
            </a:r>
            <a:endParaRPr lang="zh-CN" altLang="en-US" sz="1200" dirty="0">
              <a:solidFill>
                <a:srgbClr val="000099"/>
              </a:solidFill>
            </a:endParaRPr>
          </a:p>
        </p:txBody>
      </p:sp>
      <p:sp>
        <p:nvSpPr>
          <p:cNvPr id="12" name="TextBox 11"/>
          <p:cNvSpPr txBox="1"/>
          <p:nvPr/>
        </p:nvSpPr>
        <p:spPr>
          <a:xfrm>
            <a:off x="500034" y="1142984"/>
            <a:ext cx="3643338" cy="276999"/>
          </a:xfrm>
          <a:prstGeom prst="rect">
            <a:avLst/>
          </a:prstGeom>
          <a:noFill/>
        </p:spPr>
        <p:txBody>
          <a:bodyPr wrap="square" rtlCol="0">
            <a:spAutoFit/>
          </a:bodyPr>
          <a:lstStyle/>
          <a:p>
            <a:r>
              <a:rPr lang="zh-CN" altLang="en-US" sz="1200" dirty="0" smtClean="0"/>
              <a:t>为了解决上述问题。改为实现如下</a:t>
            </a:r>
            <a:endParaRPr lang="zh-CN" altLang="en-US" sz="1200" dirty="0"/>
          </a:p>
        </p:txBody>
      </p:sp>
      <p:pic>
        <p:nvPicPr>
          <p:cNvPr id="3074" name="Picture 2"/>
          <p:cNvPicPr>
            <a:picLocks noChangeAspect="1" noChangeArrowheads="1"/>
          </p:cNvPicPr>
          <p:nvPr/>
        </p:nvPicPr>
        <p:blipFill>
          <a:blip r:embed="rId2"/>
          <a:srcRect/>
          <a:stretch>
            <a:fillRect/>
          </a:stretch>
        </p:blipFill>
        <p:spPr bwMode="auto">
          <a:xfrm>
            <a:off x="357158" y="1714488"/>
            <a:ext cx="7676276" cy="4929222"/>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4. Android </a:t>
            </a:r>
            <a:r>
              <a:rPr lang="zh-CN" altLang="en-US" dirty="0" smtClean="0"/>
              <a:t>基础知识</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45</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276999"/>
          </a:xfrm>
          <a:prstGeom prst="rect">
            <a:avLst/>
          </a:prstGeom>
          <a:solidFill>
            <a:srgbClr val="21C949"/>
          </a:solidFill>
        </p:spPr>
        <p:txBody>
          <a:bodyPr wrap="square" rtlCol="0">
            <a:spAutoFit/>
          </a:bodyPr>
          <a:lstStyle/>
          <a:p>
            <a:r>
              <a:rPr lang="en-US" altLang="zh-CN" sz="1200" dirty="0" smtClean="0">
                <a:solidFill>
                  <a:srgbClr val="000099"/>
                </a:solidFill>
              </a:rPr>
              <a:t>Android </a:t>
            </a:r>
            <a:r>
              <a:rPr lang="zh-CN" altLang="en-US" sz="1200" dirty="0" smtClean="0">
                <a:solidFill>
                  <a:srgbClr val="000099"/>
                </a:solidFill>
              </a:rPr>
              <a:t>目录下的文件访问权限</a:t>
            </a:r>
            <a:endParaRPr lang="zh-CN" altLang="en-US" sz="1200" dirty="0">
              <a:solidFill>
                <a:srgbClr val="000099"/>
              </a:solidFill>
            </a:endParaRPr>
          </a:p>
        </p:txBody>
      </p:sp>
      <p:sp>
        <p:nvSpPr>
          <p:cNvPr id="8" name="TextBox 7"/>
          <p:cNvSpPr txBox="1"/>
          <p:nvPr/>
        </p:nvSpPr>
        <p:spPr>
          <a:xfrm>
            <a:off x="500034" y="1214422"/>
            <a:ext cx="5557932" cy="276999"/>
          </a:xfrm>
          <a:prstGeom prst="rect">
            <a:avLst/>
          </a:prstGeom>
          <a:noFill/>
        </p:spPr>
        <p:txBody>
          <a:bodyPr wrap="none" rtlCol="0">
            <a:spAutoFit/>
          </a:bodyPr>
          <a:lstStyle/>
          <a:p>
            <a:r>
              <a:rPr lang="en-US" altLang="zh-CN" sz="1200" dirty="0" smtClean="0">
                <a:solidFill>
                  <a:srgbClr val="000099"/>
                </a:solidFill>
              </a:rPr>
              <a:t>Step 4: </a:t>
            </a:r>
            <a:r>
              <a:rPr lang="zh-CN" altLang="en-US" sz="1200" dirty="0" smtClean="0">
                <a:solidFill>
                  <a:srgbClr val="000099"/>
                </a:solidFill>
              </a:rPr>
              <a:t>分别点击四个</a:t>
            </a:r>
            <a:r>
              <a:rPr lang="en-US" altLang="zh-CN" sz="1200" dirty="0" err="1" smtClean="0">
                <a:solidFill>
                  <a:srgbClr val="000099"/>
                </a:solidFill>
              </a:rPr>
              <a:t>RadioButton</a:t>
            </a:r>
            <a:r>
              <a:rPr lang="zh-CN" altLang="en-US" sz="1200" dirty="0" smtClean="0">
                <a:solidFill>
                  <a:srgbClr val="000099"/>
                </a:solidFill>
              </a:rPr>
              <a:t>， 查看是否生成对应的文件， 权限是否正确</a:t>
            </a:r>
            <a:endParaRPr lang="zh-CN" altLang="en-US" sz="1200" dirty="0">
              <a:solidFill>
                <a:srgbClr val="000099"/>
              </a:solidFill>
            </a:endParaRPr>
          </a:p>
        </p:txBody>
      </p:sp>
      <p:pic>
        <p:nvPicPr>
          <p:cNvPr id="4098" name="Picture 2"/>
          <p:cNvPicPr>
            <a:picLocks noChangeAspect="1" noChangeArrowheads="1"/>
          </p:cNvPicPr>
          <p:nvPr/>
        </p:nvPicPr>
        <p:blipFill>
          <a:blip r:embed="rId2"/>
          <a:srcRect/>
          <a:stretch>
            <a:fillRect/>
          </a:stretch>
        </p:blipFill>
        <p:spPr bwMode="auto">
          <a:xfrm>
            <a:off x="500034" y="1571612"/>
            <a:ext cx="7418372" cy="5044686"/>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4. Android </a:t>
            </a:r>
            <a:r>
              <a:rPr lang="zh-CN" altLang="en-US" dirty="0" smtClean="0"/>
              <a:t>基础知识</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46</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276999"/>
          </a:xfrm>
          <a:prstGeom prst="rect">
            <a:avLst/>
          </a:prstGeom>
          <a:solidFill>
            <a:srgbClr val="21C949"/>
          </a:solidFill>
        </p:spPr>
        <p:txBody>
          <a:bodyPr wrap="square" rtlCol="0">
            <a:spAutoFit/>
          </a:bodyPr>
          <a:lstStyle/>
          <a:p>
            <a:r>
              <a:rPr lang="zh-CN" altLang="en-US" sz="1200" dirty="0" smtClean="0">
                <a:solidFill>
                  <a:srgbClr val="000099"/>
                </a:solidFill>
              </a:rPr>
              <a:t>写入</a:t>
            </a:r>
            <a:r>
              <a:rPr lang="en-US" altLang="zh-CN" sz="1200" dirty="0" smtClean="0">
                <a:solidFill>
                  <a:srgbClr val="000099"/>
                </a:solidFill>
              </a:rPr>
              <a:t>SD</a:t>
            </a:r>
            <a:r>
              <a:rPr lang="zh-CN" altLang="en-US" sz="1200" dirty="0" smtClean="0">
                <a:solidFill>
                  <a:srgbClr val="000099"/>
                </a:solidFill>
              </a:rPr>
              <a:t>卡</a:t>
            </a:r>
            <a:endParaRPr lang="zh-CN" altLang="en-US" sz="1200" dirty="0">
              <a:solidFill>
                <a:srgbClr val="000099"/>
              </a:solidFill>
            </a:endParaRPr>
          </a:p>
        </p:txBody>
      </p:sp>
      <p:sp>
        <p:nvSpPr>
          <p:cNvPr id="8" name="TextBox 7"/>
          <p:cNvSpPr txBox="1"/>
          <p:nvPr/>
        </p:nvSpPr>
        <p:spPr>
          <a:xfrm>
            <a:off x="500034" y="1214422"/>
            <a:ext cx="8239756" cy="276999"/>
          </a:xfrm>
          <a:prstGeom prst="rect">
            <a:avLst/>
          </a:prstGeom>
          <a:noFill/>
        </p:spPr>
        <p:txBody>
          <a:bodyPr wrap="none" rtlCol="0">
            <a:spAutoFit/>
          </a:bodyPr>
          <a:lstStyle/>
          <a:p>
            <a:r>
              <a:rPr lang="en-US" altLang="zh-CN" sz="1200" dirty="0" smtClean="0">
                <a:solidFill>
                  <a:srgbClr val="000099"/>
                </a:solidFill>
              </a:rPr>
              <a:t>Step 1: </a:t>
            </a:r>
            <a:r>
              <a:rPr lang="zh-CN" altLang="en-US" sz="1200" dirty="0" smtClean="0">
                <a:solidFill>
                  <a:srgbClr val="000099"/>
                </a:solidFill>
              </a:rPr>
              <a:t>首先判断</a:t>
            </a:r>
            <a:r>
              <a:rPr lang="en-US" altLang="zh-CN" sz="1200" dirty="0" smtClean="0">
                <a:solidFill>
                  <a:srgbClr val="000099"/>
                </a:solidFill>
              </a:rPr>
              <a:t>SD</a:t>
            </a:r>
            <a:r>
              <a:rPr lang="zh-CN" altLang="en-US" sz="1200" dirty="0" smtClean="0">
                <a:solidFill>
                  <a:srgbClr val="000099"/>
                </a:solidFill>
              </a:rPr>
              <a:t>卡是否存在，然后指名写入</a:t>
            </a:r>
            <a:r>
              <a:rPr lang="en-US" altLang="zh-CN" sz="1200" dirty="0" smtClean="0">
                <a:solidFill>
                  <a:srgbClr val="000099"/>
                </a:solidFill>
              </a:rPr>
              <a:t>SD</a:t>
            </a:r>
            <a:r>
              <a:rPr lang="zh-CN" altLang="en-US" sz="1200" dirty="0" smtClean="0">
                <a:solidFill>
                  <a:srgbClr val="000099"/>
                </a:solidFill>
              </a:rPr>
              <a:t>卡目录</a:t>
            </a:r>
            <a:r>
              <a:rPr lang="en-US" altLang="zh-CN" sz="1200" dirty="0" smtClean="0">
                <a:solidFill>
                  <a:srgbClr val="000099"/>
                </a:solidFill>
              </a:rPr>
              <a:t>/</a:t>
            </a:r>
            <a:r>
              <a:rPr lang="en-US" altLang="zh-CN" sz="1200" dirty="0" err="1" smtClean="0">
                <a:solidFill>
                  <a:srgbClr val="000099"/>
                </a:solidFill>
              </a:rPr>
              <a:t>sdcard</a:t>
            </a:r>
            <a:r>
              <a:rPr lang="en-US" altLang="zh-CN" sz="1200" dirty="0" smtClean="0">
                <a:solidFill>
                  <a:srgbClr val="000099"/>
                </a:solidFill>
              </a:rPr>
              <a:t>,</a:t>
            </a:r>
            <a:r>
              <a:rPr lang="zh-CN" altLang="en-US" sz="1200" dirty="0" smtClean="0">
                <a:solidFill>
                  <a:srgbClr val="000099"/>
                </a:solidFill>
              </a:rPr>
              <a:t>  或者用</a:t>
            </a:r>
            <a:r>
              <a:rPr lang="en-US" altLang="zh-CN" sz="1200" dirty="0" err="1" smtClean="0">
                <a:solidFill>
                  <a:srgbClr val="000099"/>
                </a:solidFill>
              </a:rPr>
              <a:t>Enviroment</a:t>
            </a:r>
            <a:r>
              <a:rPr lang="en-US" altLang="zh-CN" sz="1200" dirty="0" smtClean="0">
                <a:solidFill>
                  <a:srgbClr val="000099"/>
                </a:solidFill>
              </a:rPr>
              <a:t>.</a:t>
            </a:r>
            <a:r>
              <a:rPr lang="en-US" altLang="zh-CN" sz="1200" i="1" dirty="0" smtClean="0"/>
              <a:t> </a:t>
            </a:r>
            <a:r>
              <a:rPr lang="en-US" altLang="zh-CN" sz="1200" i="1" dirty="0" err="1" smtClean="0">
                <a:solidFill>
                  <a:srgbClr val="FF0000"/>
                </a:solidFill>
              </a:rPr>
              <a:t>getExternalStorageDirectory</a:t>
            </a:r>
            <a:r>
              <a:rPr lang="en-US" altLang="zh-CN" sz="1200" i="1" dirty="0" smtClean="0">
                <a:solidFill>
                  <a:srgbClr val="FF0000"/>
                </a:solidFill>
              </a:rPr>
              <a:t>()</a:t>
            </a:r>
            <a:endParaRPr lang="zh-CN" altLang="en-US" sz="1200" dirty="0">
              <a:solidFill>
                <a:srgbClr val="FF0000"/>
              </a:solidFill>
            </a:endParaRPr>
          </a:p>
        </p:txBody>
      </p:sp>
      <p:pic>
        <p:nvPicPr>
          <p:cNvPr id="5122" name="Picture 2"/>
          <p:cNvPicPr>
            <a:picLocks noChangeAspect="1" noChangeArrowheads="1"/>
          </p:cNvPicPr>
          <p:nvPr/>
        </p:nvPicPr>
        <p:blipFill>
          <a:blip r:embed="rId2"/>
          <a:srcRect/>
          <a:stretch>
            <a:fillRect/>
          </a:stretch>
        </p:blipFill>
        <p:spPr bwMode="auto">
          <a:xfrm>
            <a:off x="357158" y="1500174"/>
            <a:ext cx="6500858" cy="3000396"/>
          </a:xfrm>
          <a:prstGeom prst="rect">
            <a:avLst/>
          </a:prstGeom>
          <a:noFill/>
          <a:ln w="9525">
            <a:noFill/>
            <a:miter lim="800000"/>
            <a:headEnd/>
            <a:tailEnd/>
          </a:ln>
          <a:effectLst/>
        </p:spPr>
      </p:pic>
      <p:sp>
        <p:nvSpPr>
          <p:cNvPr id="10" name="TextBox 9"/>
          <p:cNvSpPr txBox="1"/>
          <p:nvPr/>
        </p:nvSpPr>
        <p:spPr>
          <a:xfrm>
            <a:off x="428596" y="4572008"/>
            <a:ext cx="3817071" cy="276999"/>
          </a:xfrm>
          <a:prstGeom prst="rect">
            <a:avLst/>
          </a:prstGeom>
          <a:noFill/>
        </p:spPr>
        <p:txBody>
          <a:bodyPr wrap="none" rtlCol="0">
            <a:spAutoFit/>
          </a:bodyPr>
          <a:lstStyle/>
          <a:p>
            <a:r>
              <a:rPr lang="en-US" altLang="zh-CN" sz="1200" dirty="0" smtClean="0">
                <a:solidFill>
                  <a:srgbClr val="002060"/>
                </a:solidFill>
              </a:rPr>
              <a:t>Step2:</a:t>
            </a:r>
            <a:r>
              <a:rPr lang="zh-CN" altLang="en-US" sz="1200" dirty="0" smtClean="0">
                <a:solidFill>
                  <a:srgbClr val="002060"/>
                </a:solidFill>
              </a:rPr>
              <a:t> 配置相应的权限，否则无法读写外部</a:t>
            </a:r>
            <a:r>
              <a:rPr lang="en-US" altLang="zh-CN" sz="1200" dirty="0" smtClean="0">
                <a:solidFill>
                  <a:srgbClr val="002060"/>
                </a:solidFill>
              </a:rPr>
              <a:t>SD</a:t>
            </a:r>
            <a:r>
              <a:rPr lang="zh-CN" altLang="en-US" sz="1200" dirty="0" smtClean="0">
                <a:solidFill>
                  <a:srgbClr val="002060"/>
                </a:solidFill>
              </a:rPr>
              <a:t>卡设备</a:t>
            </a:r>
            <a:endParaRPr lang="zh-CN" altLang="en-US" sz="1200" dirty="0">
              <a:solidFill>
                <a:srgbClr val="002060"/>
              </a:solidFill>
            </a:endParaRPr>
          </a:p>
        </p:txBody>
      </p:sp>
      <p:pic>
        <p:nvPicPr>
          <p:cNvPr id="5124" name="Picture 4"/>
          <p:cNvPicPr>
            <a:picLocks noChangeAspect="1" noChangeArrowheads="1"/>
          </p:cNvPicPr>
          <p:nvPr/>
        </p:nvPicPr>
        <p:blipFill>
          <a:blip r:embed="rId3"/>
          <a:srcRect/>
          <a:stretch>
            <a:fillRect/>
          </a:stretch>
        </p:blipFill>
        <p:spPr bwMode="auto">
          <a:xfrm>
            <a:off x="357158" y="4929198"/>
            <a:ext cx="7864447" cy="178595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4. Android </a:t>
            </a:r>
            <a:r>
              <a:rPr lang="zh-CN" altLang="en-US" dirty="0" smtClean="0"/>
              <a:t>基础知识</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47</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276999"/>
          </a:xfrm>
          <a:prstGeom prst="rect">
            <a:avLst/>
          </a:prstGeom>
          <a:solidFill>
            <a:srgbClr val="21C949"/>
          </a:solidFill>
        </p:spPr>
        <p:txBody>
          <a:bodyPr wrap="square" rtlCol="0">
            <a:spAutoFit/>
          </a:bodyPr>
          <a:lstStyle/>
          <a:p>
            <a:r>
              <a:rPr lang="zh-CN" altLang="en-US" sz="1200" dirty="0" smtClean="0">
                <a:solidFill>
                  <a:srgbClr val="000099"/>
                </a:solidFill>
              </a:rPr>
              <a:t>读取内置存储器的大小</a:t>
            </a:r>
            <a:r>
              <a:rPr lang="en-US" altLang="zh-CN" sz="1200" dirty="0" smtClean="0">
                <a:solidFill>
                  <a:srgbClr val="000099"/>
                </a:solidFill>
              </a:rPr>
              <a:t>,</a:t>
            </a:r>
            <a:r>
              <a:rPr lang="zh-CN" altLang="en-US" sz="1200" dirty="0" smtClean="0">
                <a:solidFill>
                  <a:srgbClr val="000099"/>
                </a:solidFill>
              </a:rPr>
              <a:t> </a:t>
            </a:r>
            <a:r>
              <a:rPr lang="en-US" altLang="zh-CN" sz="1200" dirty="0" smtClean="0">
                <a:solidFill>
                  <a:srgbClr val="000099"/>
                </a:solidFill>
              </a:rPr>
              <a:t>SD</a:t>
            </a:r>
            <a:r>
              <a:rPr lang="zh-CN" altLang="en-US" sz="1200" dirty="0" smtClean="0">
                <a:solidFill>
                  <a:srgbClr val="000099"/>
                </a:solidFill>
              </a:rPr>
              <a:t>卡大小</a:t>
            </a:r>
            <a:r>
              <a:rPr lang="en-US" altLang="zh-CN" sz="1200" dirty="0" smtClean="0">
                <a:solidFill>
                  <a:srgbClr val="000099"/>
                </a:solidFill>
              </a:rPr>
              <a:t>,</a:t>
            </a:r>
            <a:r>
              <a:rPr lang="zh-CN" altLang="en-US" sz="1200" dirty="0" smtClean="0">
                <a:solidFill>
                  <a:srgbClr val="000099"/>
                </a:solidFill>
              </a:rPr>
              <a:t>可用空间</a:t>
            </a:r>
            <a:endParaRPr lang="zh-CN" altLang="en-US" sz="1200" dirty="0">
              <a:solidFill>
                <a:srgbClr val="000099"/>
              </a:solidFill>
            </a:endParaRPr>
          </a:p>
        </p:txBody>
      </p:sp>
      <p:pic>
        <p:nvPicPr>
          <p:cNvPr id="1027" name="Picture 3"/>
          <p:cNvPicPr>
            <a:picLocks noChangeAspect="1" noChangeArrowheads="1"/>
          </p:cNvPicPr>
          <p:nvPr/>
        </p:nvPicPr>
        <p:blipFill>
          <a:blip r:embed="rId3"/>
          <a:srcRect/>
          <a:stretch>
            <a:fillRect/>
          </a:stretch>
        </p:blipFill>
        <p:spPr bwMode="auto">
          <a:xfrm>
            <a:off x="500034" y="1214422"/>
            <a:ext cx="4429156" cy="553266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286380" y="1785926"/>
            <a:ext cx="2928958" cy="4297843"/>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5. </a:t>
            </a:r>
            <a:r>
              <a:rPr lang="en-US" altLang="zh-CN" dirty="0" err="1" smtClean="0"/>
              <a:t>SharedPreference</a:t>
            </a:r>
            <a:r>
              <a:rPr lang="en-US" altLang="zh-CN" dirty="0" smtClean="0"/>
              <a:t> </a:t>
            </a:r>
            <a:r>
              <a:rPr lang="zh-CN" altLang="en-US" dirty="0" smtClean="0"/>
              <a:t>保存参数</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48</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461665"/>
          </a:xfrm>
          <a:prstGeom prst="rect">
            <a:avLst/>
          </a:prstGeom>
          <a:solidFill>
            <a:srgbClr val="21C949"/>
          </a:solidFill>
        </p:spPr>
        <p:txBody>
          <a:bodyPr wrap="square" rtlCol="0">
            <a:spAutoFit/>
          </a:bodyPr>
          <a:lstStyle/>
          <a:p>
            <a:r>
              <a:rPr lang="en-US" altLang="zh-CN" sz="1200" dirty="0" err="1" smtClean="0">
                <a:solidFill>
                  <a:srgbClr val="000099"/>
                </a:solidFill>
              </a:rPr>
              <a:t>SharePreference</a:t>
            </a:r>
            <a:r>
              <a:rPr lang="zh-CN" altLang="en-US" sz="1200" dirty="0" smtClean="0">
                <a:solidFill>
                  <a:srgbClr val="000099"/>
                </a:solidFill>
              </a:rPr>
              <a:t> 主要用途是用来保存一些配置信息</a:t>
            </a:r>
            <a:endParaRPr lang="en-US" altLang="zh-CN" sz="1200" dirty="0" smtClean="0">
              <a:solidFill>
                <a:srgbClr val="000099"/>
              </a:solidFill>
            </a:endParaRPr>
          </a:p>
          <a:p>
            <a:r>
              <a:rPr lang="zh-CN" altLang="en-US" sz="1200" dirty="0" smtClean="0">
                <a:solidFill>
                  <a:srgbClr val="000099"/>
                </a:solidFill>
              </a:rPr>
              <a:t>比如</a:t>
            </a:r>
            <a:r>
              <a:rPr lang="en-US" altLang="zh-CN" sz="1200" dirty="0" smtClean="0">
                <a:solidFill>
                  <a:srgbClr val="000099"/>
                </a:solidFill>
              </a:rPr>
              <a:t>Android</a:t>
            </a:r>
            <a:r>
              <a:rPr lang="zh-CN" altLang="en-US" sz="1200" dirty="0" smtClean="0">
                <a:solidFill>
                  <a:srgbClr val="000099"/>
                </a:solidFill>
              </a:rPr>
              <a:t>本身的</a:t>
            </a:r>
            <a:r>
              <a:rPr lang="en-US" altLang="zh-CN" sz="1200" dirty="0" smtClean="0">
                <a:solidFill>
                  <a:srgbClr val="000099"/>
                </a:solidFill>
              </a:rPr>
              <a:t>Setting </a:t>
            </a:r>
            <a:r>
              <a:rPr lang="zh-CN" altLang="en-US" sz="1200" dirty="0" smtClean="0">
                <a:solidFill>
                  <a:srgbClr val="000099"/>
                </a:solidFill>
              </a:rPr>
              <a:t>功能就是用这个</a:t>
            </a:r>
            <a:endParaRPr lang="zh-CN" altLang="en-US" sz="1200" dirty="0">
              <a:solidFill>
                <a:srgbClr val="000099"/>
              </a:solidFill>
            </a:endParaRPr>
          </a:p>
        </p:txBody>
      </p:sp>
      <p:sp>
        <p:nvSpPr>
          <p:cNvPr id="9" name="TextBox 8"/>
          <p:cNvSpPr txBox="1"/>
          <p:nvPr/>
        </p:nvSpPr>
        <p:spPr>
          <a:xfrm>
            <a:off x="500034" y="1714488"/>
            <a:ext cx="3328155" cy="276999"/>
          </a:xfrm>
          <a:prstGeom prst="rect">
            <a:avLst/>
          </a:prstGeom>
          <a:solidFill>
            <a:srgbClr val="FFFF00"/>
          </a:solidFill>
        </p:spPr>
        <p:txBody>
          <a:bodyPr wrap="none" rtlCol="0">
            <a:spAutoFit/>
          </a:bodyPr>
          <a:lstStyle/>
          <a:p>
            <a:r>
              <a:rPr lang="en-US" altLang="zh-CN" sz="1200" dirty="0" smtClean="0">
                <a:solidFill>
                  <a:srgbClr val="000099"/>
                </a:solidFill>
              </a:rPr>
              <a:t>Step1: </a:t>
            </a:r>
            <a:r>
              <a:rPr lang="zh-CN" altLang="en-US" sz="1200" dirty="0" smtClean="0">
                <a:solidFill>
                  <a:srgbClr val="000099"/>
                </a:solidFill>
              </a:rPr>
              <a:t>保存到</a:t>
            </a:r>
            <a:r>
              <a:rPr lang="en-US" altLang="zh-CN" sz="1200" dirty="0" err="1" smtClean="0">
                <a:solidFill>
                  <a:srgbClr val="000099"/>
                </a:solidFill>
              </a:rPr>
              <a:t>sharePreference</a:t>
            </a:r>
            <a:r>
              <a:rPr lang="en-US" altLang="zh-CN" sz="1200" dirty="0" smtClean="0">
                <a:solidFill>
                  <a:srgbClr val="000099"/>
                </a:solidFill>
              </a:rPr>
              <a:t>,</a:t>
            </a:r>
            <a:r>
              <a:rPr lang="zh-CN" altLang="en-US" sz="1200" dirty="0" smtClean="0">
                <a:solidFill>
                  <a:srgbClr val="000099"/>
                </a:solidFill>
              </a:rPr>
              <a:t>记得要</a:t>
            </a:r>
            <a:r>
              <a:rPr lang="en-US" altLang="zh-CN" sz="1200" dirty="0" smtClean="0">
                <a:solidFill>
                  <a:srgbClr val="000099"/>
                </a:solidFill>
              </a:rPr>
              <a:t>commit</a:t>
            </a:r>
            <a:endParaRPr lang="zh-CN" altLang="en-US" sz="1200" dirty="0">
              <a:solidFill>
                <a:srgbClr val="000099"/>
              </a:solidFill>
            </a:endParaRPr>
          </a:p>
        </p:txBody>
      </p:sp>
      <p:sp>
        <p:nvSpPr>
          <p:cNvPr id="10" name="TextBox 9"/>
          <p:cNvSpPr txBox="1"/>
          <p:nvPr/>
        </p:nvSpPr>
        <p:spPr>
          <a:xfrm>
            <a:off x="571472" y="3786190"/>
            <a:ext cx="2451312" cy="276999"/>
          </a:xfrm>
          <a:prstGeom prst="rect">
            <a:avLst/>
          </a:prstGeom>
          <a:solidFill>
            <a:srgbClr val="FFFF00"/>
          </a:solidFill>
        </p:spPr>
        <p:txBody>
          <a:bodyPr wrap="none" rtlCol="0">
            <a:spAutoFit/>
          </a:bodyPr>
          <a:lstStyle/>
          <a:p>
            <a:r>
              <a:rPr lang="en-US" altLang="zh-CN" sz="1200" dirty="0" smtClean="0">
                <a:solidFill>
                  <a:srgbClr val="000099"/>
                </a:solidFill>
              </a:rPr>
              <a:t>Step2: </a:t>
            </a:r>
            <a:r>
              <a:rPr lang="zh-CN" altLang="en-US" sz="1200" dirty="0" smtClean="0">
                <a:solidFill>
                  <a:srgbClr val="000099"/>
                </a:solidFill>
              </a:rPr>
              <a:t>读取</a:t>
            </a:r>
            <a:r>
              <a:rPr lang="en-US" altLang="zh-CN" sz="1200" dirty="0" err="1" smtClean="0">
                <a:solidFill>
                  <a:srgbClr val="000099"/>
                </a:solidFill>
              </a:rPr>
              <a:t>sharePreference</a:t>
            </a:r>
            <a:r>
              <a:rPr lang="zh-CN" altLang="en-US" sz="1200" dirty="0" smtClean="0">
                <a:solidFill>
                  <a:srgbClr val="000099"/>
                </a:solidFill>
              </a:rPr>
              <a:t>内容</a:t>
            </a:r>
            <a:endParaRPr lang="zh-CN" altLang="en-US" sz="1200" dirty="0">
              <a:solidFill>
                <a:srgbClr val="000099"/>
              </a:solidFill>
            </a:endParaRPr>
          </a:p>
        </p:txBody>
      </p:sp>
      <p:pic>
        <p:nvPicPr>
          <p:cNvPr id="2050" name="Picture 2"/>
          <p:cNvPicPr>
            <a:picLocks noChangeAspect="1" noChangeArrowheads="1"/>
          </p:cNvPicPr>
          <p:nvPr/>
        </p:nvPicPr>
        <p:blipFill>
          <a:blip r:embed="rId3"/>
          <a:srcRect/>
          <a:stretch>
            <a:fillRect/>
          </a:stretch>
        </p:blipFill>
        <p:spPr bwMode="auto">
          <a:xfrm>
            <a:off x="500034" y="2285992"/>
            <a:ext cx="7570787" cy="13525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500034" y="4429132"/>
            <a:ext cx="6789737" cy="118110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5. </a:t>
            </a:r>
            <a:r>
              <a:rPr lang="en-US" altLang="zh-CN" dirty="0" err="1" smtClean="0"/>
              <a:t>SharedPreference</a:t>
            </a:r>
            <a:r>
              <a:rPr lang="en-US" altLang="zh-CN" dirty="0" smtClean="0"/>
              <a:t> </a:t>
            </a:r>
            <a:r>
              <a:rPr lang="zh-CN" altLang="en-US" dirty="0" smtClean="0"/>
              <a:t>保存参数</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49</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461665"/>
          </a:xfrm>
          <a:prstGeom prst="rect">
            <a:avLst/>
          </a:prstGeom>
          <a:solidFill>
            <a:srgbClr val="21C949"/>
          </a:solidFill>
        </p:spPr>
        <p:txBody>
          <a:bodyPr wrap="square" rtlCol="0">
            <a:spAutoFit/>
          </a:bodyPr>
          <a:lstStyle/>
          <a:p>
            <a:r>
              <a:rPr lang="en-US" altLang="zh-CN" sz="1200" dirty="0" err="1" smtClean="0">
                <a:solidFill>
                  <a:srgbClr val="000099"/>
                </a:solidFill>
              </a:rPr>
              <a:t>SharePreference</a:t>
            </a:r>
            <a:r>
              <a:rPr lang="zh-CN" altLang="en-US" sz="1200" dirty="0" smtClean="0">
                <a:solidFill>
                  <a:srgbClr val="000099"/>
                </a:solidFill>
              </a:rPr>
              <a:t> 主要用途是用来保存一些配置信息</a:t>
            </a:r>
            <a:endParaRPr lang="en-US" altLang="zh-CN" sz="1200" dirty="0" smtClean="0">
              <a:solidFill>
                <a:srgbClr val="000099"/>
              </a:solidFill>
            </a:endParaRPr>
          </a:p>
          <a:p>
            <a:r>
              <a:rPr lang="zh-CN" altLang="en-US" sz="1200" dirty="0" smtClean="0">
                <a:solidFill>
                  <a:srgbClr val="000099"/>
                </a:solidFill>
              </a:rPr>
              <a:t>比如</a:t>
            </a:r>
            <a:r>
              <a:rPr lang="en-US" altLang="zh-CN" sz="1200" dirty="0" smtClean="0">
                <a:solidFill>
                  <a:srgbClr val="000099"/>
                </a:solidFill>
              </a:rPr>
              <a:t>Android</a:t>
            </a:r>
            <a:r>
              <a:rPr lang="zh-CN" altLang="en-US" sz="1200" dirty="0" smtClean="0">
                <a:solidFill>
                  <a:srgbClr val="000099"/>
                </a:solidFill>
              </a:rPr>
              <a:t>本身的</a:t>
            </a:r>
            <a:r>
              <a:rPr lang="en-US" altLang="zh-CN" sz="1200" dirty="0" smtClean="0">
                <a:solidFill>
                  <a:srgbClr val="000099"/>
                </a:solidFill>
              </a:rPr>
              <a:t>Setting </a:t>
            </a:r>
            <a:r>
              <a:rPr lang="zh-CN" altLang="en-US" sz="1200" dirty="0" smtClean="0">
                <a:solidFill>
                  <a:srgbClr val="000099"/>
                </a:solidFill>
              </a:rPr>
              <a:t>功能就是用这个</a:t>
            </a:r>
            <a:endParaRPr lang="zh-CN" altLang="en-US" sz="1200" dirty="0">
              <a:solidFill>
                <a:srgbClr val="000099"/>
              </a:solidFill>
            </a:endParaRPr>
          </a:p>
        </p:txBody>
      </p:sp>
      <p:sp>
        <p:nvSpPr>
          <p:cNvPr id="11" name="TextBox 10"/>
          <p:cNvSpPr txBox="1"/>
          <p:nvPr/>
        </p:nvSpPr>
        <p:spPr>
          <a:xfrm>
            <a:off x="357158" y="1428736"/>
            <a:ext cx="6437981" cy="276999"/>
          </a:xfrm>
          <a:prstGeom prst="rect">
            <a:avLst/>
          </a:prstGeom>
          <a:solidFill>
            <a:srgbClr val="FFFF00"/>
          </a:solidFill>
        </p:spPr>
        <p:txBody>
          <a:bodyPr wrap="none" rtlCol="0">
            <a:spAutoFit/>
          </a:bodyPr>
          <a:lstStyle/>
          <a:p>
            <a:r>
              <a:rPr lang="en-US" altLang="zh-CN" sz="1200" dirty="0" smtClean="0">
                <a:solidFill>
                  <a:srgbClr val="000099"/>
                </a:solidFill>
              </a:rPr>
              <a:t>Step3: </a:t>
            </a:r>
            <a:r>
              <a:rPr lang="zh-CN" altLang="en-US" sz="1200" dirty="0" smtClean="0">
                <a:solidFill>
                  <a:srgbClr val="000099"/>
                </a:solidFill>
              </a:rPr>
              <a:t>通过</a:t>
            </a:r>
            <a:r>
              <a:rPr lang="en-US" altLang="zh-CN" sz="1200" dirty="0" smtClean="0">
                <a:solidFill>
                  <a:srgbClr val="000099"/>
                </a:solidFill>
              </a:rPr>
              <a:t>DDMS</a:t>
            </a:r>
            <a:r>
              <a:rPr lang="zh-CN" altLang="en-US" sz="1200" dirty="0" smtClean="0">
                <a:solidFill>
                  <a:srgbClr val="000099"/>
                </a:solidFill>
              </a:rPr>
              <a:t>可以查看</a:t>
            </a:r>
            <a:r>
              <a:rPr lang="en-US" altLang="zh-CN" sz="1200" dirty="0" err="1" smtClean="0">
                <a:solidFill>
                  <a:srgbClr val="000099"/>
                </a:solidFill>
              </a:rPr>
              <a:t>SharePreference</a:t>
            </a:r>
            <a:r>
              <a:rPr lang="zh-CN" altLang="en-US" sz="1200" dirty="0" smtClean="0">
                <a:solidFill>
                  <a:srgbClr val="000099"/>
                </a:solidFill>
              </a:rPr>
              <a:t>保存的内容</a:t>
            </a:r>
            <a:r>
              <a:rPr lang="en-US" altLang="zh-CN" sz="1200" dirty="0" smtClean="0">
                <a:solidFill>
                  <a:srgbClr val="000099"/>
                </a:solidFill>
              </a:rPr>
              <a:t>/data/</a:t>
            </a:r>
            <a:r>
              <a:rPr lang="zh-CN" altLang="en-US" sz="1200" dirty="0" smtClean="0">
                <a:solidFill>
                  <a:srgbClr val="000099"/>
                </a:solidFill>
              </a:rPr>
              <a:t>包名</a:t>
            </a:r>
            <a:r>
              <a:rPr lang="en-US" altLang="zh-CN" sz="1200" dirty="0" smtClean="0">
                <a:solidFill>
                  <a:srgbClr val="000099"/>
                </a:solidFill>
              </a:rPr>
              <a:t>/</a:t>
            </a:r>
            <a:r>
              <a:rPr lang="en-US" altLang="zh-CN" sz="1200" dirty="0" err="1" smtClean="0">
                <a:solidFill>
                  <a:srgbClr val="000099"/>
                </a:solidFill>
              </a:rPr>
              <a:t>shared_prefs</a:t>
            </a:r>
            <a:r>
              <a:rPr lang="en-US" altLang="zh-CN" sz="1200" dirty="0" smtClean="0">
                <a:solidFill>
                  <a:srgbClr val="000099"/>
                </a:solidFill>
              </a:rPr>
              <a:t>/config.xml</a:t>
            </a:r>
            <a:endParaRPr lang="zh-CN" altLang="en-US" sz="1200" dirty="0">
              <a:solidFill>
                <a:srgbClr val="000099"/>
              </a:solidFill>
            </a:endParaRPr>
          </a:p>
        </p:txBody>
      </p:sp>
      <p:pic>
        <p:nvPicPr>
          <p:cNvPr id="2052" name="Picture 4"/>
          <p:cNvPicPr>
            <a:picLocks noChangeAspect="1" noChangeArrowheads="1"/>
          </p:cNvPicPr>
          <p:nvPr/>
        </p:nvPicPr>
        <p:blipFill>
          <a:blip r:embed="rId3"/>
          <a:srcRect/>
          <a:stretch>
            <a:fillRect/>
          </a:stretch>
        </p:blipFill>
        <p:spPr bwMode="auto">
          <a:xfrm>
            <a:off x="500034" y="1857364"/>
            <a:ext cx="6632561" cy="4361035"/>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3" name="内容占位符 2"/>
          <p:cNvSpPr>
            <a:spLocks noGrp="1"/>
          </p:cNvSpPr>
          <p:nvPr>
            <p:ph sz="quarter" idx="1"/>
          </p:nvPr>
        </p:nvSpPr>
        <p:spPr>
          <a:xfrm>
            <a:off x="428596" y="785794"/>
            <a:ext cx="7786742" cy="5000660"/>
          </a:xfrm>
        </p:spPr>
        <p:txBody>
          <a:bodyPr>
            <a:normAutofit/>
          </a:bodyPr>
          <a:lstStyle/>
          <a:p>
            <a:pPr>
              <a:buNone/>
            </a:pPr>
            <a:r>
              <a:rPr lang="en-US" sz="1200" b="1" dirty="0" smtClean="0"/>
              <a:t>Not</a:t>
            </a:r>
            <a:r>
              <a:rPr lang="en-US" sz="1200" dirty="0" smtClean="0"/>
              <a:t> compatible with Gnu Compiler for Java (</a:t>
            </a:r>
            <a:r>
              <a:rPr lang="en-US" sz="1200" dirty="0" err="1" smtClean="0"/>
              <a:t>gcj</a:t>
            </a:r>
            <a:r>
              <a:rPr lang="en-US" sz="1200" dirty="0" smtClean="0"/>
              <a:t>)</a:t>
            </a:r>
          </a:p>
          <a:p>
            <a:pPr>
              <a:buNone/>
            </a:pPr>
            <a:r>
              <a:rPr lang="en-US" sz="1200" b="1" dirty="0" smtClean="0"/>
              <a:t>Note:</a:t>
            </a:r>
            <a:r>
              <a:rPr lang="en-US" sz="1200" dirty="0" smtClean="0"/>
              <a:t> If JDK is already installed on your development computer, please take a moment to make sure that it meets the version requirements listed above. In particular, note that some Linux distributions may include JDK 1.4 or Gnu Compiler for Java, both of which are not supported for Android development.</a:t>
            </a:r>
            <a:endParaRPr lang="en-US" sz="1200" b="1" dirty="0" smtClean="0"/>
          </a:p>
          <a:p>
            <a:pPr>
              <a:buNone/>
            </a:pPr>
            <a:r>
              <a:rPr lang="en-US" sz="1200" b="1" dirty="0" smtClean="0"/>
              <a:t>Hardware requirements</a:t>
            </a:r>
          </a:p>
          <a:p>
            <a:pPr>
              <a:buNone/>
            </a:pPr>
            <a:r>
              <a:rPr lang="en-US" sz="1200" dirty="0" smtClean="0"/>
              <a:t>The Android SDK requires disk storage for all of the components that you choose to install. The table   below provides a rough idea of the disk-space requirements to expect, based on the components that you plan to use.</a:t>
            </a:r>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r>
              <a:rPr lang="en-US" sz="1200" dirty="0" smtClean="0"/>
              <a:t>Note  that the disk-space requirements above are </a:t>
            </a:r>
            <a:r>
              <a:rPr lang="en-US" sz="1200" i="1" dirty="0" smtClean="0"/>
              <a:t>in addition to</a:t>
            </a:r>
            <a:r>
              <a:rPr lang="en-US" sz="1200" dirty="0" smtClean="0"/>
              <a:t> those of the Eclipse IDE, JDK, or other prerequisite tools that you may need to install on your development computer.</a:t>
            </a:r>
            <a:endParaRPr lang="en-US" altLang="zh-CN" sz="1200" dirty="0" smtClean="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a:t>
            </a:fld>
            <a:endParaRPr lang="zh-CN" altLang="en-US"/>
          </a:p>
        </p:txBody>
      </p:sp>
      <p:sp>
        <p:nvSpPr>
          <p:cNvPr id="5" name="页脚占位符 4"/>
          <p:cNvSpPr>
            <a:spLocks noGrp="1"/>
          </p:cNvSpPr>
          <p:nvPr>
            <p:ph type="ftr" sz="quarter" idx="16"/>
          </p:nvPr>
        </p:nvSpPr>
        <p:spPr/>
        <p:txBody>
          <a:bodyPr/>
          <a:lstStyle/>
          <a:p>
            <a:r>
              <a:rPr lang="en-US" altLang="zh-CN" dirty="0" smtClean="0"/>
              <a:t>Android </a:t>
            </a:r>
            <a:r>
              <a:rPr lang="zh-CN" altLang="en-US" dirty="0" smtClean="0"/>
              <a:t>手机软件研发</a:t>
            </a:r>
            <a:endParaRPr lang="zh-CN" altLang="en-US" dirty="0"/>
          </a:p>
        </p:txBody>
      </p:sp>
      <p:sp>
        <p:nvSpPr>
          <p:cNvPr id="6" name="日期占位符 5"/>
          <p:cNvSpPr>
            <a:spLocks noGrp="1"/>
          </p:cNvSpPr>
          <p:nvPr>
            <p:ph type="dt" sz="half" idx="14"/>
          </p:nvPr>
        </p:nvSpPr>
        <p:spPr/>
        <p:txBody>
          <a:bodyPr/>
          <a:lstStyle/>
          <a:p>
            <a:r>
              <a:rPr lang="en-US" altLang="zh-CN" smtClean="0"/>
              <a:t>2014/11/1</a:t>
            </a:r>
            <a:endParaRPr lang="zh-CN" altLang="en-US"/>
          </a:p>
        </p:txBody>
      </p:sp>
      <p:pic>
        <p:nvPicPr>
          <p:cNvPr id="1027" name="Picture 3"/>
          <p:cNvPicPr>
            <a:picLocks noChangeAspect="1" noChangeArrowheads="1"/>
          </p:cNvPicPr>
          <p:nvPr/>
        </p:nvPicPr>
        <p:blipFill>
          <a:blip r:embed="rId2"/>
          <a:srcRect/>
          <a:stretch>
            <a:fillRect/>
          </a:stretch>
        </p:blipFill>
        <p:spPr bwMode="auto">
          <a:xfrm>
            <a:off x="785786" y="2714620"/>
            <a:ext cx="5019675" cy="207645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5. </a:t>
            </a:r>
            <a:r>
              <a:rPr lang="en-US" altLang="zh-CN" dirty="0" err="1" smtClean="0"/>
              <a:t>SharedPreference</a:t>
            </a:r>
            <a:r>
              <a:rPr lang="en-US" altLang="zh-CN" dirty="0" smtClean="0"/>
              <a:t> </a:t>
            </a:r>
            <a:r>
              <a:rPr lang="zh-CN" altLang="en-US" dirty="0" smtClean="0"/>
              <a:t>保存参数</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50</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461665"/>
          </a:xfrm>
          <a:prstGeom prst="rect">
            <a:avLst/>
          </a:prstGeom>
          <a:solidFill>
            <a:srgbClr val="21C949"/>
          </a:solidFill>
        </p:spPr>
        <p:txBody>
          <a:bodyPr wrap="square" rtlCol="0">
            <a:spAutoFit/>
          </a:bodyPr>
          <a:lstStyle/>
          <a:p>
            <a:r>
              <a:rPr lang="en-US" altLang="zh-CN" sz="1200" dirty="0" err="1" smtClean="0">
                <a:solidFill>
                  <a:srgbClr val="000099"/>
                </a:solidFill>
              </a:rPr>
              <a:t>SharePreference</a:t>
            </a:r>
            <a:r>
              <a:rPr lang="zh-CN" altLang="en-US" sz="1200" dirty="0" smtClean="0">
                <a:solidFill>
                  <a:srgbClr val="000099"/>
                </a:solidFill>
              </a:rPr>
              <a:t> 主要用途是用来保存一些配置信息</a:t>
            </a:r>
            <a:endParaRPr lang="en-US" altLang="zh-CN" sz="1200" dirty="0" smtClean="0">
              <a:solidFill>
                <a:srgbClr val="000099"/>
              </a:solidFill>
            </a:endParaRPr>
          </a:p>
          <a:p>
            <a:r>
              <a:rPr lang="zh-CN" altLang="en-US" sz="1200" dirty="0" smtClean="0">
                <a:solidFill>
                  <a:srgbClr val="000099"/>
                </a:solidFill>
              </a:rPr>
              <a:t>比如</a:t>
            </a:r>
            <a:r>
              <a:rPr lang="en-US" altLang="zh-CN" sz="1200" dirty="0" smtClean="0">
                <a:solidFill>
                  <a:srgbClr val="000099"/>
                </a:solidFill>
              </a:rPr>
              <a:t>Android</a:t>
            </a:r>
            <a:r>
              <a:rPr lang="zh-CN" altLang="en-US" sz="1200" dirty="0" smtClean="0">
                <a:solidFill>
                  <a:srgbClr val="000099"/>
                </a:solidFill>
              </a:rPr>
              <a:t>本身的</a:t>
            </a:r>
            <a:r>
              <a:rPr lang="en-US" altLang="zh-CN" sz="1200" dirty="0" smtClean="0">
                <a:solidFill>
                  <a:srgbClr val="000099"/>
                </a:solidFill>
              </a:rPr>
              <a:t>Setting </a:t>
            </a:r>
            <a:r>
              <a:rPr lang="zh-CN" altLang="en-US" sz="1200" dirty="0" smtClean="0">
                <a:solidFill>
                  <a:srgbClr val="000099"/>
                </a:solidFill>
              </a:rPr>
              <a:t>功能就是用这个</a:t>
            </a:r>
            <a:endParaRPr lang="zh-CN" altLang="en-US" sz="1200" dirty="0">
              <a:solidFill>
                <a:srgbClr val="000099"/>
              </a:solidFill>
            </a:endParaRPr>
          </a:p>
        </p:txBody>
      </p:sp>
      <p:sp>
        <p:nvSpPr>
          <p:cNvPr id="11" name="TextBox 10"/>
          <p:cNvSpPr txBox="1"/>
          <p:nvPr/>
        </p:nvSpPr>
        <p:spPr>
          <a:xfrm>
            <a:off x="357158" y="1428736"/>
            <a:ext cx="6292107" cy="276999"/>
          </a:xfrm>
          <a:prstGeom prst="rect">
            <a:avLst/>
          </a:prstGeom>
          <a:solidFill>
            <a:srgbClr val="FFFF00"/>
          </a:solidFill>
        </p:spPr>
        <p:txBody>
          <a:bodyPr wrap="none" rtlCol="0">
            <a:spAutoFit/>
          </a:bodyPr>
          <a:lstStyle/>
          <a:p>
            <a:r>
              <a:rPr lang="en-US" altLang="zh-CN" sz="1200" dirty="0" smtClean="0">
                <a:solidFill>
                  <a:srgbClr val="000099"/>
                </a:solidFill>
              </a:rPr>
              <a:t>Step4: </a:t>
            </a:r>
            <a:r>
              <a:rPr lang="zh-CN" altLang="en-US" sz="1200" dirty="0" smtClean="0">
                <a:solidFill>
                  <a:srgbClr val="000099"/>
                </a:solidFill>
              </a:rPr>
              <a:t>类似的原理，</a:t>
            </a:r>
            <a:r>
              <a:rPr lang="en-US" altLang="zh-CN" sz="1200" dirty="0" smtClean="0">
                <a:solidFill>
                  <a:srgbClr val="000099"/>
                </a:solidFill>
              </a:rPr>
              <a:t>Android</a:t>
            </a:r>
            <a:r>
              <a:rPr lang="zh-CN" altLang="en-US" sz="1200" dirty="0" smtClean="0">
                <a:solidFill>
                  <a:srgbClr val="000099"/>
                </a:solidFill>
              </a:rPr>
              <a:t>手机本身的所有</a:t>
            </a:r>
            <a:r>
              <a:rPr lang="en-US" altLang="zh-CN" sz="1200" dirty="0" smtClean="0">
                <a:solidFill>
                  <a:srgbClr val="000099"/>
                </a:solidFill>
              </a:rPr>
              <a:t>setting</a:t>
            </a:r>
            <a:r>
              <a:rPr lang="zh-CN" altLang="en-US" sz="1200" dirty="0" smtClean="0">
                <a:solidFill>
                  <a:srgbClr val="000099"/>
                </a:solidFill>
              </a:rPr>
              <a:t>也是通过</a:t>
            </a:r>
            <a:r>
              <a:rPr lang="en-US" altLang="zh-CN" sz="1200" dirty="0" err="1" smtClean="0">
                <a:solidFill>
                  <a:srgbClr val="000099"/>
                </a:solidFill>
              </a:rPr>
              <a:t>SharedPreference</a:t>
            </a:r>
            <a:r>
              <a:rPr lang="zh-CN" altLang="en-US" sz="1200" dirty="0" smtClean="0">
                <a:solidFill>
                  <a:srgbClr val="000099"/>
                </a:solidFill>
              </a:rPr>
              <a:t> 实现的。</a:t>
            </a:r>
            <a:endParaRPr lang="zh-CN" altLang="en-US" sz="1200" dirty="0">
              <a:solidFill>
                <a:srgbClr val="000099"/>
              </a:solidFill>
            </a:endParaRPr>
          </a:p>
        </p:txBody>
      </p:sp>
      <p:pic>
        <p:nvPicPr>
          <p:cNvPr id="3074" name="Picture 2"/>
          <p:cNvPicPr>
            <a:picLocks noChangeAspect="1" noChangeArrowheads="1"/>
          </p:cNvPicPr>
          <p:nvPr/>
        </p:nvPicPr>
        <p:blipFill>
          <a:blip r:embed="rId3"/>
          <a:srcRect/>
          <a:stretch>
            <a:fillRect/>
          </a:stretch>
        </p:blipFill>
        <p:spPr bwMode="auto">
          <a:xfrm>
            <a:off x="571472" y="2203606"/>
            <a:ext cx="6746863" cy="4654394"/>
          </a:xfrm>
          <a:prstGeom prst="rect">
            <a:avLst/>
          </a:prstGeom>
          <a:noFill/>
          <a:ln w="9525">
            <a:noFill/>
            <a:miter lim="800000"/>
            <a:headEnd/>
            <a:tailEnd/>
          </a:ln>
          <a:effectLst/>
        </p:spPr>
      </p:pic>
      <p:sp>
        <p:nvSpPr>
          <p:cNvPr id="10" name="TextBox 9"/>
          <p:cNvSpPr txBox="1"/>
          <p:nvPr/>
        </p:nvSpPr>
        <p:spPr>
          <a:xfrm>
            <a:off x="428596" y="1785926"/>
            <a:ext cx="5933034" cy="276999"/>
          </a:xfrm>
          <a:prstGeom prst="rect">
            <a:avLst/>
          </a:prstGeom>
          <a:noFill/>
        </p:spPr>
        <p:txBody>
          <a:bodyPr wrap="none" rtlCol="0">
            <a:spAutoFit/>
          </a:bodyPr>
          <a:lstStyle/>
          <a:p>
            <a:r>
              <a:rPr lang="en-US" altLang="zh-CN" sz="1200" dirty="0" smtClean="0">
                <a:solidFill>
                  <a:srgbClr val="000099"/>
                </a:solidFill>
              </a:rPr>
              <a:t>/data/data/</a:t>
            </a:r>
            <a:r>
              <a:rPr lang="en-US" altLang="zh-CN" sz="1200" dirty="0" err="1" smtClean="0">
                <a:solidFill>
                  <a:srgbClr val="000099"/>
                </a:solidFill>
              </a:rPr>
              <a:t>com.android.setting</a:t>
            </a:r>
            <a:r>
              <a:rPr lang="en-US" altLang="zh-CN" sz="1200" dirty="0" smtClean="0">
                <a:solidFill>
                  <a:srgbClr val="000099"/>
                </a:solidFill>
              </a:rPr>
              <a:t>/</a:t>
            </a:r>
            <a:r>
              <a:rPr lang="en-US" altLang="zh-CN" sz="1200" dirty="0" err="1" smtClean="0">
                <a:solidFill>
                  <a:srgbClr val="000099"/>
                </a:solidFill>
              </a:rPr>
              <a:t>shared_prefs</a:t>
            </a:r>
            <a:r>
              <a:rPr lang="en-US" altLang="zh-CN" sz="1200" dirty="0" smtClean="0">
                <a:solidFill>
                  <a:srgbClr val="000099"/>
                </a:solidFill>
              </a:rPr>
              <a:t>/</a:t>
            </a:r>
            <a:r>
              <a:rPr lang="en-US" altLang="zh-CN" sz="1200" dirty="0" err="1" smtClean="0">
                <a:solidFill>
                  <a:srgbClr val="000099"/>
                </a:solidFill>
              </a:rPr>
              <a:t>com.android.setting_preferences.xml</a:t>
            </a:r>
            <a:endParaRPr lang="zh-CN" altLang="en-US" sz="1200" dirty="0">
              <a:solidFill>
                <a:srgbClr val="000099"/>
              </a:solidFill>
            </a:endParaRPr>
          </a:p>
        </p:txBody>
      </p:sp>
    </p:spTree>
  </p:cSld>
  <p:clrMapOvr>
    <a:masterClrMapping/>
  </p:clrMapOvr>
  <p:transition>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6. </a:t>
            </a:r>
            <a:r>
              <a:rPr lang="en-US" altLang="zh-CN" dirty="0" err="1" smtClean="0"/>
              <a:t>XMLSerializer</a:t>
            </a:r>
            <a:r>
              <a:rPr lang="zh-CN" altLang="en-US" dirty="0" smtClean="0"/>
              <a:t> 的使用</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51</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2" name="TextBox 11"/>
          <p:cNvSpPr txBox="1"/>
          <p:nvPr/>
        </p:nvSpPr>
        <p:spPr>
          <a:xfrm>
            <a:off x="642910" y="857232"/>
            <a:ext cx="4665060" cy="276999"/>
          </a:xfrm>
          <a:prstGeom prst="rect">
            <a:avLst/>
          </a:prstGeom>
          <a:noFill/>
        </p:spPr>
        <p:txBody>
          <a:bodyPr wrap="none" rtlCol="0">
            <a:spAutoFit/>
          </a:bodyPr>
          <a:lstStyle/>
          <a:p>
            <a:r>
              <a:rPr lang="zh-CN" altLang="en-US" sz="1200" dirty="0" smtClean="0"/>
              <a:t>工程目录在：</a:t>
            </a:r>
            <a:r>
              <a:rPr lang="en-US" altLang="zh-CN" sz="1200" dirty="0" smtClean="0"/>
              <a:t> E:\work\workspace_hksg\AndroidXmlSerializer</a:t>
            </a:r>
            <a:endParaRPr lang="zh-CN" altLang="en-US" sz="1200" dirty="0"/>
          </a:p>
        </p:txBody>
      </p:sp>
      <p:sp>
        <p:nvSpPr>
          <p:cNvPr id="13" name="TextBox 12"/>
          <p:cNvSpPr txBox="1"/>
          <p:nvPr/>
        </p:nvSpPr>
        <p:spPr>
          <a:xfrm>
            <a:off x="642910" y="1214422"/>
            <a:ext cx="6572633" cy="646331"/>
          </a:xfrm>
          <a:prstGeom prst="rect">
            <a:avLst/>
          </a:prstGeom>
          <a:noFill/>
        </p:spPr>
        <p:txBody>
          <a:bodyPr wrap="none" rtlCol="0">
            <a:spAutoFit/>
          </a:bodyPr>
          <a:lstStyle/>
          <a:p>
            <a:r>
              <a:rPr lang="zh-CN" altLang="en-US" sz="1200" dirty="0" smtClean="0">
                <a:solidFill>
                  <a:srgbClr val="000099"/>
                </a:solidFill>
              </a:rPr>
              <a:t>通过二种方法来实现</a:t>
            </a:r>
            <a:endParaRPr lang="en-US" altLang="zh-CN" sz="1200" dirty="0" smtClean="0">
              <a:solidFill>
                <a:srgbClr val="000099"/>
              </a:solidFill>
            </a:endParaRPr>
          </a:p>
          <a:p>
            <a:pPr>
              <a:buFont typeface="Arial" pitchFamily="34" charset="0"/>
              <a:buChar char="•"/>
            </a:pPr>
            <a:r>
              <a:rPr lang="zh-CN" altLang="en-US" sz="1200" dirty="0" smtClean="0">
                <a:solidFill>
                  <a:srgbClr val="000099"/>
                </a:solidFill>
              </a:rPr>
              <a:t>第一种，就是完全自己写，但是可能导致的问题是如果</a:t>
            </a:r>
            <a:r>
              <a:rPr lang="en-US" altLang="zh-CN" sz="1200" dirty="0" smtClean="0">
                <a:solidFill>
                  <a:srgbClr val="000099"/>
                </a:solidFill>
              </a:rPr>
              <a:t>xml</a:t>
            </a:r>
            <a:r>
              <a:rPr lang="zh-CN" altLang="en-US" sz="1200" dirty="0" smtClean="0">
                <a:solidFill>
                  <a:srgbClr val="000099"/>
                </a:solidFill>
              </a:rPr>
              <a:t>中含有特殊字符，如</a:t>
            </a:r>
            <a:r>
              <a:rPr lang="en-US" altLang="zh-CN" sz="1200" dirty="0" smtClean="0">
                <a:solidFill>
                  <a:srgbClr val="000099"/>
                </a:solidFill>
              </a:rPr>
              <a:t>&lt;,&gt; </a:t>
            </a:r>
            <a:r>
              <a:rPr lang="zh-CN" altLang="en-US" sz="1200" dirty="0" smtClean="0">
                <a:solidFill>
                  <a:srgbClr val="000099"/>
                </a:solidFill>
              </a:rPr>
              <a:t>这些就会错</a:t>
            </a:r>
            <a:endParaRPr lang="en-US" altLang="zh-CN" sz="1200" dirty="0" smtClean="0">
              <a:solidFill>
                <a:srgbClr val="000099"/>
              </a:solidFill>
            </a:endParaRPr>
          </a:p>
          <a:p>
            <a:pPr>
              <a:buFont typeface="Arial" pitchFamily="34" charset="0"/>
              <a:buChar char="•"/>
            </a:pPr>
            <a:r>
              <a:rPr lang="zh-CN" altLang="en-US" sz="1200" dirty="0" smtClean="0">
                <a:solidFill>
                  <a:srgbClr val="000099"/>
                </a:solidFill>
              </a:rPr>
              <a:t>第二种就是用</a:t>
            </a:r>
            <a:r>
              <a:rPr lang="en-US" altLang="zh-CN" sz="1200" dirty="0" smtClean="0">
                <a:solidFill>
                  <a:srgbClr val="000099"/>
                </a:solidFill>
              </a:rPr>
              <a:t>Android</a:t>
            </a:r>
            <a:r>
              <a:rPr lang="zh-CN" altLang="en-US" sz="1200" dirty="0" smtClean="0">
                <a:solidFill>
                  <a:srgbClr val="000099"/>
                </a:solidFill>
              </a:rPr>
              <a:t>提供的</a:t>
            </a:r>
            <a:r>
              <a:rPr lang="en-US" altLang="zh-CN" sz="1200" dirty="0" err="1" smtClean="0">
                <a:solidFill>
                  <a:srgbClr val="000099"/>
                </a:solidFill>
              </a:rPr>
              <a:t>XmlSerilizer</a:t>
            </a:r>
            <a:r>
              <a:rPr lang="zh-CN" altLang="en-US" sz="1200" dirty="0" smtClean="0">
                <a:solidFill>
                  <a:srgbClr val="000099"/>
                </a:solidFill>
              </a:rPr>
              <a:t>对象</a:t>
            </a:r>
            <a:endParaRPr lang="zh-CN" altLang="en-US" sz="1200" dirty="0">
              <a:solidFill>
                <a:srgbClr val="000099"/>
              </a:solidFill>
            </a:endParaRPr>
          </a:p>
        </p:txBody>
      </p:sp>
      <p:sp>
        <p:nvSpPr>
          <p:cNvPr id="14" name="TextBox 13"/>
          <p:cNvSpPr txBox="1"/>
          <p:nvPr/>
        </p:nvSpPr>
        <p:spPr>
          <a:xfrm>
            <a:off x="571472" y="1928802"/>
            <a:ext cx="2536272" cy="276999"/>
          </a:xfrm>
          <a:prstGeom prst="rect">
            <a:avLst/>
          </a:prstGeom>
          <a:solidFill>
            <a:srgbClr val="FFFF00"/>
          </a:solidFill>
        </p:spPr>
        <p:txBody>
          <a:bodyPr wrap="none" rtlCol="0">
            <a:spAutoFit/>
          </a:bodyPr>
          <a:lstStyle/>
          <a:p>
            <a:r>
              <a:rPr lang="zh-CN" altLang="en-US" sz="1200" dirty="0" smtClean="0"/>
              <a:t>第一种</a:t>
            </a:r>
            <a:r>
              <a:rPr lang="en-US" altLang="zh-CN" sz="1200" dirty="0" smtClean="0"/>
              <a:t>:</a:t>
            </a:r>
            <a:r>
              <a:rPr lang="zh-CN" altLang="en-US" sz="1200" dirty="0" smtClean="0"/>
              <a:t>自己写生成备份短信的代码</a:t>
            </a:r>
            <a:endParaRPr lang="zh-CN" altLang="en-US" sz="1200" dirty="0"/>
          </a:p>
        </p:txBody>
      </p:sp>
      <p:pic>
        <p:nvPicPr>
          <p:cNvPr id="1026" name="Picture 2"/>
          <p:cNvPicPr>
            <a:picLocks noChangeAspect="1" noChangeArrowheads="1"/>
          </p:cNvPicPr>
          <p:nvPr/>
        </p:nvPicPr>
        <p:blipFill>
          <a:blip r:embed="rId3"/>
          <a:srcRect/>
          <a:stretch>
            <a:fillRect/>
          </a:stretch>
        </p:blipFill>
        <p:spPr bwMode="auto">
          <a:xfrm>
            <a:off x="357158" y="2285992"/>
            <a:ext cx="5791849" cy="4429132"/>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6072198" y="1928802"/>
            <a:ext cx="2371725" cy="2895600"/>
          </a:xfrm>
          <a:prstGeom prst="rect">
            <a:avLst/>
          </a:prstGeom>
          <a:noFill/>
          <a:ln w="9525">
            <a:noFill/>
            <a:miter lim="800000"/>
            <a:headEnd/>
            <a:tailEnd/>
          </a:ln>
          <a:effectLst/>
        </p:spPr>
      </p:pic>
      <p:cxnSp>
        <p:nvCxnSpPr>
          <p:cNvPr id="15" name="直接箭头连接符 14"/>
          <p:cNvCxnSpPr/>
          <p:nvPr/>
        </p:nvCxnSpPr>
        <p:spPr>
          <a:xfrm rot="10800000" flipV="1">
            <a:off x="6000760" y="4857760"/>
            <a:ext cx="714380" cy="285752"/>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6. </a:t>
            </a:r>
            <a:r>
              <a:rPr lang="en-US" altLang="zh-CN" dirty="0" err="1" smtClean="0"/>
              <a:t>XMLSerializer</a:t>
            </a:r>
            <a:r>
              <a:rPr lang="zh-CN" altLang="en-US" dirty="0" smtClean="0"/>
              <a:t> 的使用</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52</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4" name="TextBox 13"/>
          <p:cNvSpPr txBox="1"/>
          <p:nvPr/>
        </p:nvSpPr>
        <p:spPr>
          <a:xfrm>
            <a:off x="500034" y="785794"/>
            <a:ext cx="2435282" cy="276999"/>
          </a:xfrm>
          <a:prstGeom prst="rect">
            <a:avLst/>
          </a:prstGeom>
          <a:solidFill>
            <a:srgbClr val="FFFF00"/>
          </a:solidFill>
        </p:spPr>
        <p:txBody>
          <a:bodyPr wrap="none" rtlCol="0">
            <a:spAutoFit/>
          </a:bodyPr>
          <a:lstStyle/>
          <a:p>
            <a:r>
              <a:rPr lang="zh-CN" altLang="en-US" sz="1200" dirty="0" smtClean="0"/>
              <a:t>第二种</a:t>
            </a:r>
            <a:r>
              <a:rPr lang="en-US" altLang="zh-CN" sz="1200" dirty="0" smtClean="0"/>
              <a:t>:</a:t>
            </a:r>
            <a:r>
              <a:rPr lang="zh-CN" altLang="en-US" sz="1200" dirty="0" smtClean="0"/>
              <a:t>用</a:t>
            </a:r>
            <a:r>
              <a:rPr lang="en-US" altLang="zh-CN" sz="1200" dirty="0" err="1" smtClean="0"/>
              <a:t>xmlserializer</a:t>
            </a:r>
            <a:r>
              <a:rPr lang="en-US" altLang="zh-CN" sz="1200" dirty="0" smtClean="0"/>
              <a:t> </a:t>
            </a:r>
            <a:r>
              <a:rPr lang="zh-CN" altLang="en-US" sz="1200" dirty="0" smtClean="0"/>
              <a:t>类去实现</a:t>
            </a:r>
            <a:endParaRPr lang="zh-CN" altLang="en-US" sz="1200" dirty="0"/>
          </a:p>
        </p:txBody>
      </p:sp>
      <p:sp>
        <p:nvSpPr>
          <p:cNvPr id="16" name="TextBox 15"/>
          <p:cNvSpPr txBox="1"/>
          <p:nvPr/>
        </p:nvSpPr>
        <p:spPr>
          <a:xfrm>
            <a:off x="428596" y="1214422"/>
            <a:ext cx="3786214" cy="5170646"/>
          </a:xfrm>
          <a:prstGeom prst="rect">
            <a:avLst/>
          </a:prstGeom>
          <a:noFill/>
        </p:spPr>
        <p:txBody>
          <a:bodyPr wrap="square" rtlCol="0">
            <a:spAutoFit/>
          </a:bodyPr>
          <a:lstStyle/>
          <a:p>
            <a:r>
              <a:rPr lang="en-US" altLang="zh-CN" sz="600" dirty="0" smtClean="0">
                <a:latin typeface="Arial Unicode MS" pitchFamily="34" charset="-122"/>
                <a:ea typeface="Arial Unicode MS" pitchFamily="34" charset="-122"/>
                <a:cs typeface="Arial Unicode MS" pitchFamily="34" charset="-122"/>
              </a:rPr>
              <a:t>/**</a:t>
            </a:r>
          </a:p>
          <a:p>
            <a:r>
              <a:rPr lang="en-US" altLang="zh-CN" sz="600" dirty="0" smtClean="0">
                <a:latin typeface="Arial Unicode MS" pitchFamily="34" charset="-122"/>
                <a:ea typeface="Arial Unicode MS" pitchFamily="34" charset="-122"/>
                <a:cs typeface="Arial Unicode MS" pitchFamily="34" charset="-122"/>
              </a:rPr>
              <a:t> * </a:t>
            </a:r>
            <a:r>
              <a:rPr lang="en-US" altLang="zh-CN" sz="600" u="sng" dirty="0" err="1" smtClean="0">
                <a:latin typeface="Arial Unicode MS" pitchFamily="34" charset="-122"/>
                <a:ea typeface="Arial Unicode MS" pitchFamily="34" charset="-122"/>
                <a:cs typeface="Arial Unicode MS" pitchFamily="34" charset="-122"/>
              </a:rPr>
              <a:t>Bak</a:t>
            </a:r>
            <a:r>
              <a:rPr lang="en-US" altLang="zh-CN" sz="600" u="sng" dirty="0" smtClean="0">
                <a:latin typeface="Arial Unicode MS" pitchFamily="34" charset="-122"/>
                <a:ea typeface="Arial Unicode MS" pitchFamily="34" charset="-122"/>
                <a:cs typeface="Arial Unicode MS" pitchFamily="34" charset="-122"/>
              </a:rPr>
              <a:t> SMS message by Android </a:t>
            </a:r>
            <a:r>
              <a:rPr lang="en-US" altLang="zh-CN" sz="600" u="sng" dirty="0" err="1" smtClean="0">
                <a:latin typeface="Arial Unicode MS" pitchFamily="34" charset="-122"/>
                <a:ea typeface="Arial Unicode MS" pitchFamily="34" charset="-122"/>
                <a:cs typeface="Arial Unicode MS" pitchFamily="34" charset="-122"/>
              </a:rPr>
              <a:t>XmlSerializer</a:t>
            </a:r>
            <a:endParaRPr lang="en-US" altLang="zh-CN" sz="600" u="sng" dirty="0" smtClean="0">
              <a:latin typeface="Arial Unicode MS" pitchFamily="34" charset="-122"/>
              <a:ea typeface="Arial Unicode MS" pitchFamily="34" charset="-122"/>
              <a:cs typeface="Arial Unicode MS" pitchFamily="34" charset="-122"/>
            </a:endParaRPr>
          </a:p>
          <a:p>
            <a:r>
              <a:rPr lang="zh-CN" altLang="en-US" sz="600" dirty="0" smtClean="0">
                <a:latin typeface="Arial Unicode MS" pitchFamily="34" charset="-122"/>
                <a:ea typeface="Arial Unicode MS" pitchFamily="34" charset="-122"/>
                <a:cs typeface="Arial Unicode MS" pitchFamily="34" charset="-122"/>
              </a:rPr>
              <a:t> * 通过</a:t>
            </a:r>
            <a:r>
              <a:rPr lang="en-US" altLang="zh-CN" sz="600" dirty="0" err="1" smtClean="0">
                <a:latin typeface="Arial Unicode MS" pitchFamily="34" charset="-122"/>
                <a:ea typeface="Arial Unicode MS" pitchFamily="34" charset="-122"/>
                <a:cs typeface="Arial Unicode MS" pitchFamily="34" charset="-122"/>
              </a:rPr>
              <a:t>XmlSerializer</a:t>
            </a:r>
            <a:r>
              <a:rPr lang="zh-CN" altLang="en-US" sz="600" dirty="0" smtClean="0">
                <a:latin typeface="Arial Unicode MS" pitchFamily="34" charset="-122"/>
                <a:ea typeface="Arial Unicode MS" pitchFamily="34" charset="-122"/>
                <a:cs typeface="Arial Unicode MS" pitchFamily="34" charset="-122"/>
              </a:rPr>
              <a:t>已经实现了系列化，因此即使</a:t>
            </a:r>
            <a:r>
              <a:rPr lang="en-US" altLang="zh-CN" sz="600" dirty="0" smtClean="0">
                <a:latin typeface="Arial Unicode MS" pitchFamily="34" charset="-122"/>
                <a:ea typeface="Arial Unicode MS" pitchFamily="34" charset="-122"/>
                <a:cs typeface="Arial Unicode MS" pitchFamily="34" charset="-122"/>
              </a:rPr>
              <a:t>SMS</a:t>
            </a:r>
            <a:r>
              <a:rPr lang="zh-CN" altLang="en-US" sz="600" dirty="0" smtClean="0">
                <a:latin typeface="Arial Unicode MS" pitchFamily="34" charset="-122"/>
                <a:ea typeface="Arial Unicode MS" pitchFamily="34" charset="-122"/>
                <a:cs typeface="Arial Unicode MS" pitchFamily="34" charset="-122"/>
              </a:rPr>
              <a:t>短信含有特殊字符， 备份</a:t>
            </a:r>
            <a:r>
              <a:rPr lang="en-US" altLang="zh-CN" sz="600" dirty="0" smtClean="0">
                <a:latin typeface="Arial Unicode MS" pitchFamily="34" charset="-122"/>
                <a:ea typeface="Arial Unicode MS" pitchFamily="34" charset="-122"/>
                <a:cs typeface="Arial Unicode MS" pitchFamily="34" charset="-122"/>
              </a:rPr>
              <a:t>XML</a:t>
            </a:r>
            <a:r>
              <a:rPr lang="zh-CN" altLang="en-US" sz="600" dirty="0" smtClean="0">
                <a:latin typeface="Arial Unicode MS" pitchFamily="34" charset="-122"/>
                <a:ea typeface="Arial Unicode MS" pitchFamily="34" charset="-122"/>
                <a:cs typeface="Arial Unicode MS" pitchFamily="34" charset="-122"/>
              </a:rPr>
              <a:t>也不会有问题</a:t>
            </a:r>
          </a:p>
          <a:p>
            <a:r>
              <a:rPr lang="zh-CN" altLang="en-US" sz="600" dirty="0" smtClean="0">
                <a:latin typeface="Arial Unicode MS" pitchFamily="34" charset="-122"/>
                <a:ea typeface="Arial Unicode MS" pitchFamily="34" charset="-122"/>
                <a:cs typeface="Arial Unicode MS" pitchFamily="34" charset="-122"/>
              </a:rPr>
              <a:t> * </a:t>
            </a:r>
          </a:p>
          <a:p>
            <a:r>
              <a:rPr lang="en-US" altLang="zh-CN" sz="600" dirty="0" smtClean="0">
                <a:latin typeface="Arial Unicode MS" pitchFamily="34" charset="-122"/>
                <a:ea typeface="Arial Unicode MS" pitchFamily="34" charset="-122"/>
                <a:cs typeface="Arial Unicode MS" pitchFamily="34" charset="-122"/>
              </a:rPr>
              <a:t> * </a:t>
            </a:r>
            <a:r>
              <a:rPr lang="en-US" altLang="zh-CN" sz="600" b="1" dirty="0" smtClean="0">
                <a:latin typeface="Arial Unicode MS" pitchFamily="34" charset="-122"/>
                <a:ea typeface="Arial Unicode MS" pitchFamily="34" charset="-122"/>
                <a:cs typeface="Arial Unicode MS" pitchFamily="34" charset="-122"/>
              </a:rPr>
              <a:t>@</a:t>
            </a:r>
            <a:r>
              <a:rPr lang="en-US" altLang="zh-CN" sz="600" b="1" dirty="0" err="1" smtClean="0">
                <a:latin typeface="Arial Unicode MS" pitchFamily="34" charset="-122"/>
                <a:ea typeface="Arial Unicode MS" pitchFamily="34" charset="-122"/>
                <a:cs typeface="Arial Unicode MS" pitchFamily="34" charset="-122"/>
              </a:rPr>
              <a:t>param</a:t>
            </a:r>
            <a:r>
              <a:rPr lang="en-US" altLang="zh-CN" sz="600" b="1" dirty="0" smtClean="0">
                <a:latin typeface="Arial Unicode MS" pitchFamily="34" charset="-122"/>
                <a:ea typeface="Arial Unicode MS" pitchFamily="34" charset="-122"/>
                <a:cs typeface="Arial Unicode MS" pitchFamily="34" charset="-122"/>
              </a:rPr>
              <a:t> v</a:t>
            </a:r>
          </a:p>
          <a:p>
            <a:r>
              <a:rPr lang="zh-CN" altLang="en-US" sz="600" dirty="0" smtClean="0">
                <a:latin typeface="Arial Unicode MS" pitchFamily="34" charset="-122"/>
                <a:ea typeface="Arial Unicode MS" pitchFamily="34" charset="-122"/>
                <a:cs typeface="Arial Unicode MS" pitchFamily="34" charset="-122"/>
              </a:rPr>
              <a:t> *</a:t>
            </a:r>
            <a:r>
              <a:rPr lang="en-US" altLang="zh-CN" sz="600" dirty="0" smtClean="0">
                <a:latin typeface="Arial Unicode MS" pitchFamily="34" charset="-122"/>
                <a:ea typeface="Arial Unicode MS" pitchFamily="34" charset="-122"/>
                <a:cs typeface="Arial Unicode MS" pitchFamily="34" charset="-122"/>
              </a:rPr>
              <a:t>/</a:t>
            </a:r>
          </a:p>
          <a:p>
            <a:r>
              <a:rPr lang="en-US" altLang="zh-CN" sz="600" b="1" dirty="0" smtClean="0">
                <a:latin typeface="Arial Unicode MS" pitchFamily="34" charset="-122"/>
                <a:ea typeface="Arial Unicode MS" pitchFamily="34" charset="-122"/>
                <a:cs typeface="Arial Unicode MS" pitchFamily="34" charset="-122"/>
              </a:rPr>
              <a:t>public void </a:t>
            </a:r>
            <a:r>
              <a:rPr lang="en-US" altLang="zh-CN" sz="600" b="1" dirty="0" err="1" smtClean="0">
                <a:latin typeface="Arial Unicode MS" pitchFamily="34" charset="-122"/>
                <a:ea typeface="Arial Unicode MS" pitchFamily="34" charset="-122"/>
                <a:cs typeface="Arial Unicode MS" pitchFamily="34" charset="-122"/>
              </a:rPr>
              <a:t>bakSMSByXmlSerializer</a:t>
            </a:r>
            <a:r>
              <a:rPr lang="en-US" altLang="zh-CN" sz="600" b="1" dirty="0" smtClean="0">
                <a:latin typeface="Arial Unicode MS" pitchFamily="34" charset="-122"/>
                <a:ea typeface="Arial Unicode MS" pitchFamily="34" charset="-122"/>
                <a:cs typeface="Arial Unicode MS" pitchFamily="34" charset="-122"/>
              </a:rPr>
              <a:t>(View v) {</a:t>
            </a:r>
          </a:p>
          <a:p>
            <a:r>
              <a:rPr lang="en-US" altLang="zh-CN" sz="600" dirty="0" err="1" smtClean="0">
                <a:latin typeface="Arial Unicode MS" pitchFamily="34" charset="-122"/>
                <a:ea typeface="Arial Unicode MS" pitchFamily="34" charset="-122"/>
                <a:cs typeface="Arial Unicode MS" pitchFamily="34" charset="-122"/>
              </a:rPr>
              <a:t>Log.</a:t>
            </a:r>
            <a:r>
              <a:rPr lang="en-US" altLang="zh-CN" sz="600" i="1" dirty="0" err="1" smtClean="0">
                <a:latin typeface="Arial Unicode MS" pitchFamily="34" charset="-122"/>
                <a:ea typeface="Arial Unicode MS" pitchFamily="34" charset="-122"/>
                <a:cs typeface="Arial Unicode MS" pitchFamily="34" charset="-122"/>
              </a:rPr>
              <a:t>v</a:t>
            </a:r>
            <a:r>
              <a:rPr lang="en-US" altLang="zh-CN" sz="600" i="1" dirty="0" smtClean="0">
                <a:latin typeface="Arial Unicode MS" pitchFamily="34" charset="-122"/>
                <a:ea typeface="Arial Unicode MS" pitchFamily="34" charset="-122"/>
                <a:cs typeface="Arial Unicode MS" pitchFamily="34" charset="-122"/>
              </a:rPr>
              <a:t>(TAG, "</a:t>
            </a:r>
            <a:r>
              <a:rPr lang="en-US" altLang="zh-CN" sz="600" i="1" dirty="0" err="1" smtClean="0">
                <a:latin typeface="Arial Unicode MS" pitchFamily="34" charset="-122"/>
                <a:ea typeface="Arial Unicode MS" pitchFamily="34" charset="-122"/>
                <a:cs typeface="Arial Unicode MS" pitchFamily="34" charset="-122"/>
              </a:rPr>
              <a:t>Bak</a:t>
            </a:r>
            <a:r>
              <a:rPr lang="en-US" altLang="zh-CN" sz="600" i="1" dirty="0" smtClean="0">
                <a:latin typeface="Arial Unicode MS" pitchFamily="34" charset="-122"/>
                <a:ea typeface="Arial Unicode MS" pitchFamily="34" charset="-122"/>
                <a:cs typeface="Arial Unicode MS" pitchFamily="34" charset="-122"/>
              </a:rPr>
              <a:t> SMS message by Android </a:t>
            </a:r>
            <a:r>
              <a:rPr lang="en-US" altLang="zh-CN" sz="600" i="1" dirty="0" err="1" smtClean="0">
                <a:latin typeface="Arial Unicode MS" pitchFamily="34" charset="-122"/>
                <a:ea typeface="Arial Unicode MS" pitchFamily="34" charset="-122"/>
                <a:cs typeface="Arial Unicode MS" pitchFamily="34" charset="-122"/>
              </a:rPr>
              <a:t>XmlSerializer</a:t>
            </a:r>
            <a:r>
              <a:rPr lang="en-US" altLang="zh-CN" sz="600" i="1" dirty="0" smtClean="0">
                <a:latin typeface="Arial Unicode MS" pitchFamily="34" charset="-122"/>
                <a:ea typeface="Arial Unicode MS" pitchFamily="34" charset="-122"/>
                <a:cs typeface="Arial Unicode MS" pitchFamily="34" charset="-122"/>
              </a:rPr>
              <a:t>");</a:t>
            </a:r>
          </a:p>
          <a:p>
            <a:r>
              <a:rPr lang="en-US" altLang="zh-CN" sz="600" dirty="0" smtClean="0">
                <a:latin typeface="Arial Unicode MS" pitchFamily="34" charset="-122"/>
                <a:ea typeface="Arial Unicode MS" pitchFamily="34" charset="-122"/>
                <a:cs typeface="Arial Unicode MS" pitchFamily="34" charset="-122"/>
              </a:rPr>
              <a:t>  </a:t>
            </a:r>
            <a:r>
              <a:rPr lang="en-US" altLang="zh-CN" sz="600" dirty="0" err="1" smtClean="0">
                <a:latin typeface="Arial Unicode MS" pitchFamily="34" charset="-122"/>
                <a:ea typeface="Arial Unicode MS" pitchFamily="34" charset="-122"/>
                <a:cs typeface="Arial Unicode MS" pitchFamily="34" charset="-122"/>
              </a:rPr>
              <a:t>XmlSerializer</a:t>
            </a:r>
            <a:r>
              <a:rPr lang="en-US" altLang="zh-CN" sz="600" dirty="0" smtClean="0">
                <a:latin typeface="Arial Unicode MS" pitchFamily="34" charset="-122"/>
                <a:ea typeface="Arial Unicode MS" pitchFamily="34" charset="-122"/>
                <a:cs typeface="Arial Unicode MS" pitchFamily="34" charset="-122"/>
              </a:rPr>
              <a:t> </a:t>
            </a:r>
            <a:r>
              <a:rPr lang="en-US" altLang="zh-CN" sz="600" dirty="0" err="1" smtClean="0">
                <a:latin typeface="Arial Unicode MS" pitchFamily="34" charset="-122"/>
                <a:ea typeface="Arial Unicode MS" pitchFamily="34" charset="-122"/>
                <a:cs typeface="Arial Unicode MS" pitchFamily="34" charset="-122"/>
              </a:rPr>
              <a:t>serializer</a:t>
            </a:r>
            <a:r>
              <a:rPr lang="en-US" altLang="zh-CN" sz="600" dirty="0" smtClean="0">
                <a:latin typeface="Arial Unicode MS" pitchFamily="34" charset="-122"/>
                <a:ea typeface="Arial Unicode MS" pitchFamily="34" charset="-122"/>
                <a:cs typeface="Arial Unicode MS" pitchFamily="34" charset="-122"/>
              </a:rPr>
              <a:t> =</a:t>
            </a:r>
            <a:r>
              <a:rPr lang="en-US" altLang="zh-CN" sz="600" dirty="0" err="1" smtClean="0">
                <a:latin typeface="Arial Unicode MS" pitchFamily="34" charset="-122"/>
                <a:ea typeface="Arial Unicode MS" pitchFamily="34" charset="-122"/>
                <a:cs typeface="Arial Unicode MS" pitchFamily="34" charset="-122"/>
              </a:rPr>
              <a:t>Xml.</a:t>
            </a:r>
            <a:r>
              <a:rPr lang="en-US" altLang="zh-CN" sz="600" i="1" dirty="0" err="1" smtClean="0">
                <a:latin typeface="Arial Unicode MS" pitchFamily="34" charset="-122"/>
                <a:ea typeface="Arial Unicode MS" pitchFamily="34" charset="-122"/>
                <a:cs typeface="Arial Unicode MS" pitchFamily="34" charset="-122"/>
              </a:rPr>
              <a:t>newSerializer</a:t>
            </a:r>
            <a:r>
              <a:rPr lang="en-US" altLang="zh-CN" sz="600" i="1" dirty="0" smtClean="0">
                <a:latin typeface="Arial Unicode MS" pitchFamily="34" charset="-122"/>
                <a:ea typeface="Arial Unicode MS" pitchFamily="34" charset="-122"/>
                <a:cs typeface="Arial Unicode MS" pitchFamily="34" charset="-122"/>
              </a:rPr>
              <a:t>();</a:t>
            </a:r>
          </a:p>
          <a:p>
            <a:r>
              <a:rPr lang="en-US" altLang="zh-CN" sz="600" dirty="0" smtClean="0">
                <a:latin typeface="Arial Unicode MS" pitchFamily="34" charset="-122"/>
                <a:ea typeface="Arial Unicode MS" pitchFamily="34" charset="-122"/>
                <a:cs typeface="Arial Unicode MS" pitchFamily="34" charset="-122"/>
              </a:rPr>
              <a:t>  String namespace=</a:t>
            </a:r>
            <a:r>
              <a:rPr lang="en-US" altLang="zh-CN" sz="600" b="1" dirty="0" smtClean="0">
                <a:latin typeface="Arial Unicode MS" pitchFamily="34" charset="-122"/>
                <a:ea typeface="Arial Unicode MS" pitchFamily="34" charset="-122"/>
                <a:cs typeface="Arial Unicode MS" pitchFamily="34" charset="-122"/>
              </a:rPr>
              <a:t>null;</a:t>
            </a:r>
          </a:p>
          <a:p>
            <a:r>
              <a:rPr lang="en-US" altLang="zh-CN" sz="600" b="1" dirty="0" smtClean="0">
                <a:latin typeface="Arial Unicode MS" pitchFamily="34" charset="-122"/>
                <a:ea typeface="Arial Unicode MS" pitchFamily="34" charset="-122"/>
                <a:cs typeface="Arial Unicode MS" pitchFamily="34" charset="-122"/>
              </a:rPr>
              <a:t>try {</a:t>
            </a:r>
          </a:p>
          <a:p>
            <a:r>
              <a:rPr lang="en-US" altLang="zh-CN" sz="600" dirty="0" smtClean="0">
                <a:latin typeface="Arial Unicode MS" pitchFamily="34" charset="-122"/>
                <a:ea typeface="Arial Unicode MS" pitchFamily="34" charset="-122"/>
                <a:cs typeface="Arial Unicode MS" pitchFamily="34" charset="-122"/>
              </a:rPr>
              <a:t>File </a:t>
            </a:r>
            <a:r>
              <a:rPr lang="en-US" altLang="zh-CN" sz="600" dirty="0" err="1" smtClean="0">
                <a:latin typeface="Arial Unicode MS" pitchFamily="34" charset="-122"/>
                <a:ea typeface="Arial Unicode MS" pitchFamily="34" charset="-122"/>
                <a:cs typeface="Arial Unicode MS" pitchFamily="34" charset="-122"/>
              </a:rPr>
              <a:t>file</a:t>
            </a:r>
            <a:r>
              <a:rPr lang="en-US" altLang="zh-CN" sz="600" dirty="0" smtClean="0">
                <a:latin typeface="Arial Unicode MS" pitchFamily="34" charset="-122"/>
                <a:ea typeface="Arial Unicode MS" pitchFamily="34" charset="-122"/>
                <a:cs typeface="Arial Unicode MS" pitchFamily="34" charset="-122"/>
              </a:rPr>
              <a:t>=</a:t>
            </a:r>
            <a:r>
              <a:rPr lang="en-US" altLang="zh-CN" sz="600" b="1" dirty="0" smtClean="0">
                <a:latin typeface="Arial Unicode MS" pitchFamily="34" charset="-122"/>
                <a:ea typeface="Arial Unicode MS" pitchFamily="34" charset="-122"/>
                <a:cs typeface="Arial Unicode MS" pitchFamily="34" charset="-122"/>
              </a:rPr>
              <a:t>new File(</a:t>
            </a:r>
            <a:r>
              <a:rPr lang="en-US" altLang="zh-CN" sz="600" b="1" dirty="0" err="1" smtClean="0">
                <a:latin typeface="Arial Unicode MS" pitchFamily="34" charset="-122"/>
                <a:ea typeface="Arial Unicode MS" pitchFamily="34" charset="-122"/>
                <a:cs typeface="Arial Unicode MS" pitchFamily="34" charset="-122"/>
              </a:rPr>
              <a:t>Environment.</a:t>
            </a:r>
            <a:r>
              <a:rPr lang="en-US" altLang="zh-CN" sz="600" b="1" i="1" dirty="0" err="1" smtClean="0">
                <a:latin typeface="Arial Unicode MS" pitchFamily="34" charset="-122"/>
                <a:ea typeface="Arial Unicode MS" pitchFamily="34" charset="-122"/>
                <a:cs typeface="Arial Unicode MS" pitchFamily="34" charset="-122"/>
              </a:rPr>
              <a:t>getExternalStorageDirectory</a:t>
            </a:r>
            <a:r>
              <a:rPr lang="en-US" altLang="zh-CN" sz="600" b="1" i="1" dirty="0" smtClean="0">
                <a:latin typeface="Arial Unicode MS" pitchFamily="34" charset="-122"/>
                <a:ea typeface="Arial Unicode MS" pitchFamily="34" charset="-122"/>
                <a:cs typeface="Arial Unicode MS" pitchFamily="34" charset="-122"/>
              </a:rPr>
              <a:t>(),"backSMS_ByXmlSerializer.xml");</a:t>
            </a:r>
          </a:p>
          <a:p>
            <a:r>
              <a:rPr lang="en-US" altLang="zh-CN" sz="600" dirty="0" smtClean="0">
                <a:latin typeface="Arial Unicode MS" pitchFamily="34" charset="-122"/>
                <a:ea typeface="Arial Unicode MS" pitchFamily="34" charset="-122"/>
                <a:cs typeface="Arial Unicode MS" pitchFamily="34" charset="-122"/>
              </a:rPr>
              <a:t>//</a:t>
            </a:r>
            <a:r>
              <a:rPr lang="zh-CN" altLang="en-US" sz="600" dirty="0" smtClean="0">
                <a:latin typeface="Arial Unicode MS" pitchFamily="34" charset="-122"/>
                <a:ea typeface="Arial Unicode MS" pitchFamily="34" charset="-122"/>
                <a:cs typeface="Arial Unicode MS" pitchFamily="34" charset="-122"/>
              </a:rPr>
              <a:t>初始化系列</a:t>
            </a:r>
            <a:r>
              <a:rPr lang="en-US" altLang="zh-CN" sz="600" dirty="0" smtClean="0">
                <a:latin typeface="Arial Unicode MS" pitchFamily="34" charset="-122"/>
                <a:ea typeface="Arial Unicode MS" pitchFamily="34" charset="-122"/>
                <a:cs typeface="Arial Unicode MS" pitchFamily="34" charset="-122"/>
              </a:rPr>
              <a:t>, </a:t>
            </a:r>
            <a:r>
              <a:rPr lang="zh-CN" altLang="en-US" sz="600" dirty="0" smtClean="0">
                <a:latin typeface="Arial Unicode MS" pitchFamily="34" charset="-122"/>
                <a:ea typeface="Arial Unicode MS" pitchFamily="34" charset="-122"/>
                <a:cs typeface="Arial Unicode MS" pitchFamily="34" charset="-122"/>
              </a:rPr>
              <a:t>指定</a:t>
            </a:r>
            <a:r>
              <a:rPr lang="en-US" altLang="zh-CN" sz="600" u="sng" dirty="0" smtClean="0">
                <a:latin typeface="Arial Unicode MS" pitchFamily="34" charset="-122"/>
                <a:ea typeface="Arial Unicode MS" pitchFamily="34" charset="-122"/>
                <a:cs typeface="Arial Unicode MS" pitchFamily="34" charset="-122"/>
              </a:rPr>
              <a:t>xml</a:t>
            </a:r>
            <a:r>
              <a:rPr lang="zh-CN" altLang="en-US" sz="600" u="sng" dirty="0" smtClean="0">
                <a:latin typeface="Arial Unicode MS" pitchFamily="34" charset="-122"/>
                <a:ea typeface="Arial Unicode MS" pitchFamily="34" charset="-122"/>
                <a:cs typeface="Arial Unicode MS" pitchFamily="34" charset="-122"/>
              </a:rPr>
              <a:t>数据写入到那个文件，并且指定文件的编码格式为</a:t>
            </a:r>
            <a:r>
              <a:rPr lang="en-US" altLang="zh-CN" sz="600" u="sng" dirty="0" smtClean="0">
                <a:latin typeface="Arial Unicode MS" pitchFamily="34" charset="-122"/>
                <a:ea typeface="Arial Unicode MS" pitchFamily="34" charset="-122"/>
                <a:cs typeface="Arial Unicode MS" pitchFamily="34" charset="-122"/>
              </a:rPr>
              <a:t>utf-8</a:t>
            </a:r>
          </a:p>
          <a:p>
            <a:r>
              <a:rPr lang="en-US" altLang="zh-CN" sz="600" dirty="0" err="1" smtClean="0">
                <a:latin typeface="Arial Unicode MS" pitchFamily="34" charset="-122"/>
                <a:ea typeface="Arial Unicode MS" pitchFamily="34" charset="-122"/>
                <a:cs typeface="Arial Unicode MS" pitchFamily="34" charset="-122"/>
              </a:rPr>
              <a:t>FileOutputStream</a:t>
            </a:r>
            <a:r>
              <a:rPr lang="en-US" altLang="zh-CN" sz="600" dirty="0" smtClean="0">
                <a:latin typeface="Arial Unicode MS" pitchFamily="34" charset="-122"/>
                <a:ea typeface="Arial Unicode MS" pitchFamily="34" charset="-122"/>
                <a:cs typeface="Arial Unicode MS" pitchFamily="34" charset="-122"/>
              </a:rPr>
              <a:t> </a:t>
            </a:r>
            <a:r>
              <a:rPr lang="en-US" altLang="zh-CN" sz="600" dirty="0" err="1" smtClean="0">
                <a:latin typeface="Arial Unicode MS" pitchFamily="34" charset="-122"/>
                <a:ea typeface="Arial Unicode MS" pitchFamily="34" charset="-122"/>
                <a:cs typeface="Arial Unicode MS" pitchFamily="34" charset="-122"/>
              </a:rPr>
              <a:t>os</a:t>
            </a:r>
            <a:r>
              <a:rPr lang="en-US" altLang="zh-CN" sz="600" dirty="0" smtClean="0">
                <a:latin typeface="Arial Unicode MS" pitchFamily="34" charset="-122"/>
                <a:ea typeface="Arial Unicode MS" pitchFamily="34" charset="-122"/>
                <a:cs typeface="Arial Unicode MS" pitchFamily="34" charset="-122"/>
              </a:rPr>
              <a:t> = </a:t>
            </a:r>
            <a:r>
              <a:rPr lang="en-US" altLang="zh-CN" sz="600" b="1" dirty="0" smtClean="0">
                <a:latin typeface="Arial Unicode MS" pitchFamily="34" charset="-122"/>
                <a:ea typeface="Arial Unicode MS" pitchFamily="34" charset="-122"/>
                <a:cs typeface="Arial Unicode MS" pitchFamily="34" charset="-122"/>
              </a:rPr>
              <a:t>new </a:t>
            </a:r>
            <a:r>
              <a:rPr lang="en-US" altLang="zh-CN" sz="600" b="1" dirty="0" err="1" smtClean="0">
                <a:latin typeface="Arial Unicode MS" pitchFamily="34" charset="-122"/>
                <a:ea typeface="Arial Unicode MS" pitchFamily="34" charset="-122"/>
                <a:cs typeface="Arial Unicode MS" pitchFamily="34" charset="-122"/>
              </a:rPr>
              <a:t>FileOutputStream</a:t>
            </a:r>
            <a:r>
              <a:rPr lang="en-US" altLang="zh-CN" sz="600" b="1" dirty="0" smtClean="0">
                <a:latin typeface="Arial Unicode MS" pitchFamily="34" charset="-122"/>
                <a:ea typeface="Arial Unicode MS" pitchFamily="34" charset="-122"/>
                <a:cs typeface="Arial Unicode MS" pitchFamily="34" charset="-122"/>
              </a:rPr>
              <a:t>(file);</a:t>
            </a:r>
          </a:p>
          <a:p>
            <a:r>
              <a:rPr lang="en-US" altLang="zh-CN" sz="600" dirty="0" err="1" smtClean="0">
                <a:latin typeface="Arial Unicode MS" pitchFamily="34" charset="-122"/>
                <a:ea typeface="Arial Unicode MS" pitchFamily="34" charset="-122"/>
                <a:cs typeface="Arial Unicode MS" pitchFamily="34" charset="-122"/>
              </a:rPr>
              <a:t>serializer.setOutput</a:t>
            </a:r>
            <a:r>
              <a:rPr lang="en-US" altLang="zh-CN" sz="600" dirty="0" smtClean="0">
                <a:latin typeface="Arial Unicode MS" pitchFamily="34" charset="-122"/>
                <a:ea typeface="Arial Unicode MS" pitchFamily="34" charset="-122"/>
                <a:cs typeface="Arial Unicode MS" pitchFamily="34" charset="-122"/>
              </a:rPr>
              <a:t>(</a:t>
            </a:r>
            <a:r>
              <a:rPr lang="en-US" altLang="zh-CN" sz="600" dirty="0" err="1" smtClean="0">
                <a:latin typeface="Arial Unicode MS" pitchFamily="34" charset="-122"/>
                <a:ea typeface="Arial Unicode MS" pitchFamily="34" charset="-122"/>
                <a:cs typeface="Arial Unicode MS" pitchFamily="34" charset="-122"/>
              </a:rPr>
              <a:t>os</a:t>
            </a:r>
            <a:r>
              <a:rPr lang="en-US" altLang="zh-CN" sz="600" dirty="0" smtClean="0">
                <a:latin typeface="Arial Unicode MS" pitchFamily="34" charset="-122"/>
                <a:ea typeface="Arial Unicode MS" pitchFamily="34" charset="-122"/>
                <a:cs typeface="Arial Unicode MS" pitchFamily="34" charset="-122"/>
              </a:rPr>
              <a:t>, "utf-8");</a:t>
            </a:r>
          </a:p>
          <a:p>
            <a:r>
              <a:rPr lang="en-US" altLang="zh-CN" sz="600" dirty="0" err="1" smtClean="0">
                <a:latin typeface="Arial Unicode MS" pitchFamily="34" charset="-122"/>
                <a:ea typeface="Arial Unicode MS" pitchFamily="34" charset="-122"/>
                <a:cs typeface="Arial Unicode MS" pitchFamily="34" charset="-122"/>
              </a:rPr>
              <a:t>serializer.startDocument</a:t>
            </a:r>
            <a:r>
              <a:rPr lang="en-US" altLang="zh-CN" sz="600" dirty="0" smtClean="0">
                <a:latin typeface="Arial Unicode MS" pitchFamily="34" charset="-122"/>
                <a:ea typeface="Arial Unicode MS" pitchFamily="34" charset="-122"/>
                <a:cs typeface="Arial Unicode MS" pitchFamily="34" charset="-122"/>
              </a:rPr>
              <a:t>("utf-8", </a:t>
            </a:r>
            <a:r>
              <a:rPr lang="en-US" altLang="zh-CN" sz="600" b="1" dirty="0" smtClean="0">
                <a:latin typeface="Arial Unicode MS" pitchFamily="34" charset="-122"/>
                <a:ea typeface="Arial Unicode MS" pitchFamily="34" charset="-122"/>
                <a:cs typeface="Arial Unicode MS" pitchFamily="34" charset="-122"/>
              </a:rPr>
              <a:t>true);</a:t>
            </a:r>
          </a:p>
          <a:p>
            <a:r>
              <a:rPr lang="en-US" altLang="zh-CN" sz="600" dirty="0" err="1" smtClean="0">
                <a:latin typeface="Arial Unicode MS" pitchFamily="34" charset="-122"/>
                <a:ea typeface="Arial Unicode MS" pitchFamily="34" charset="-122"/>
                <a:cs typeface="Arial Unicode MS" pitchFamily="34" charset="-122"/>
              </a:rPr>
              <a:t>serializer.startTag</a:t>
            </a:r>
            <a:r>
              <a:rPr lang="en-US" altLang="zh-CN" sz="600" dirty="0" smtClean="0">
                <a:latin typeface="Arial Unicode MS" pitchFamily="34" charset="-122"/>
                <a:ea typeface="Arial Unicode MS" pitchFamily="34" charset="-122"/>
                <a:cs typeface="Arial Unicode MS" pitchFamily="34" charset="-122"/>
              </a:rPr>
              <a:t>(namespace, "</a:t>
            </a:r>
            <a:r>
              <a:rPr lang="en-US" altLang="zh-CN" sz="600" dirty="0" err="1" smtClean="0">
                <a:latin typeface="Arial Unicode MS" pitchFamily="34" charset="-122"/>
                <a:ea typeface="Arial Unicode MS" pitchFamily="34" charset="-122"/>
                <a:cs typeface="Arial Unicode MS" pitchFamily="34" charset="-122"/>
              </a:rPr>
              <a:t>smss</a:t>
            </a:r>
            <a:r>
              <a:rPr lang="en-US" altLang="zh-CN" sz="600" dirty="0" smtClean="0">
                <a:latin typeface="Arial Unicode MS" pitchFamily="34" charset="-122"/>
                <a:ea typeface="Arial Unicode MS" pitchFamily="34" charset="-122"/>
                <a:cs typeface="Arial Unicode MS" pitchFamily="34" charset="-122"/>
              </a:rPr>
              <a:t>");</a:t>
            </a:r>
          </a:p>
          <a:p>
            <a:r>
              <a:rPr lang="en-US" altLang="zh-CN" sz="600" b="1" dirty="0" smtClean="0">
                <a:latin typeface="Arial Unicode MS" pitchFamily="34" charset="-122"/>
                <a:ea typeface="Arial Unicode MS" pitchFamily="34" charset="-122"/>
                <a:cs typeface="Arial Unicode MS" pitchFamily="34" charset="-122"/>
              </a:rPr>
              <a:t>for(</a:t>
            </a:r>
            <a:r>
              <a:rPr lang="en-US" altLang="zh-CN" sz="600" b="1" dirty="0" err="1" smtClean="0">
                <a:latin typeface="Arial Unicode MS" pitchFamily="34" charset="-122"/>
                <a:ea typeface="Arial Unicode MS" pitchFamily="34" charset="-122"/>
                <a:cs typeface="Arial Unicode MS" pitchFamily="34" charset="-122"/>
              </a:rPr>
              <a:t>SMSInfo</a:t>
            </a:r>
            <a:r>
              <a:rPr lang="en-US" altLang="zh-CN" sz="600" b="1" dirty="0" smtClean="0">
                <a:latin typeface="Arial Unicode MS" pitchFamily="34" charset="-122"/>
                <a:ea typeface="Arial Unicode MS" pitchFamily="34" charset="-122"/>
                <a:cs typeface="Arial Unicode MS" pitchFamily="34" charset="-122"/>
              </a:rPr>
              <a:t> </a:t>
            </a:r>
            <a:r>
              <a:rPr lang="en-US" altLang="zh-CN" sz="600" b="1" dirty="0" err="1" smtClean="0">
                <a:latin typeface="Arial Unicode MS" pitchFamily="34" charset="-122"/>
                <a:ea typeface="Arial Unicode MS" pitchFamily="34" charset="-122"/>
                <a:cs typeface="Arial Unicode MS" pitchFamily="34" charset="-122"/>
              </a:rPr>
              <a:t>sms:smss</a:t>
            </a:r>
            <a:r>
              <a:rPr lang="en-US" altLang="zh-CN" sz="600" b="1" dirty="0" smtClean="0">
                <a:latin typeface="Arial Unicode MS" pitchFamily="34" charset="-122"/>
                <a:ea typeface="Arial Unicode MS" pitchFamily="34" charset="-122"/>
                <a:cs typeface="Arial Unicode MS" pitchFamily="34" charset="-122"/>
              </a:rPr>
              <a:t>)</a:t>
            </a:r>
          </a:p>
          <a:p>
            <a:r>
              <a:rPr lang="en-US" altLang="zh-CN" sz="600" dirty="0" smtClean="0">
                <a:latin typeface="Arial Unicode MS" pitchFamily="34" charset="-122"/>
                <a:ea typeface="Arial Unicode MS" pitchFamily="34" charset="-122"/>
                <a:cs typeface="Arial Unicode MS" pitchFamily="34" charset="-122"/>
              </a:rPr>
              <a:t>{</a:t>
            </a:r>
          </a:p>
          <a:p>
            <a:r>
              <a:rPr lang="en-US" altLang="zh-CN" sz="600" dirty="0" err="1" smtClean="0">
                <a:latin typeface="Arial Unicode MS" pitchFamily="34" charset="-122"/>
                <a:ea typeface="Arial Unicode MS" pitchFamily="34" charset="-122"/>
                <a:cs typeface="Arial Unicode MS" pitchFamily="34" charset="-122"/>
              </a:rPr>
              <a:t>serializer.startTag</a:t>
            </a:r>
            <a:r>
              <a:rPr lang="en-US" altLang="zh-CN" sz="600" dirty="0" smtClean="0">
                <a:latin typeface="Arial Unicode MS" pitchFamily="34" charset="-122"/>
                <a:ea typeface="Arial Unicode MS" pitchFamily="34" charset="-122"/>
                <a:cs typeface="Arial Unicode MS" pitchFamily="34" charset="-122"/>
              </a:rPr>
              <a:t>(namespace, "</a:t>
            </a:r>
            <a:r>
              <a:rPr lang="en-US" altLang="zh-CN" sz="600" dirty="0" err="1" smtClean="0">
                <a:latin typeface="Arial Unicode MS" pitchFamily="34" charset="-122"/>
                <a:ea typeface="Arial Unicode MS" pitchFamily="34" charset="-122"/>
                <a:cs typeface="Arial Unicode MS" pitchFamily="34" charset="-122"/>
              </a:rPr>
              <a:t>sms</a:t>
            </a:r>
            <a:r>
              <a:rPr lang="en-US" altLang="zh-CN" sz="600" dirty="0" smtClean="0">
                <a:latin typeface="Arial Unicode MS" pitchFamily="34" charset="-122"/>
                <a:ea typeface="Arial Unicode MS" pitchFamily="34" charset="-122"/>
                <a:cs typeface="Arial Unicode MS" pitchFamily="34" charset="-122"/>
              </a:rPr>
              <a:t>");</a:t>
            </a:r>
          </a:p>
          <a:p>
            <a:r>
              <a:rPr lang="en-US" altLang="zh-CN" sz="600" dirty="0" err="1" smtClean="0">
                <a:latin typeface="Arial Unicode MS" pitchFamily="34" charset="-122"/>
                <a:ea typeface="Arial Unicode MS" pitchFamily="34" charset="-122"/>
                <a:cs typeface="Arial Unicode MS" pitchFamily="34" charset="-122"/>
              </a:rPr>
              <a:t>serializer.attribute</a:t>
            </a:r>
            <a:r>
              <a:rPr lang="en-US" altLang="zh-CN" sz="600" dirty="0" smtClean="0">
                <a:latin typeface="Arial Unicode MS" pitchFamily="34" charset="-122"/>
                <a:ea typeface="Arial Unicode MS" pitchFamily="34" charset="-122"/>
                <a:cs typeface="Arial Unicode MS" pitchFamily="34" charset="-122"/>
              </a:rPr>
              <a:t>(namespace, "id", </a:t>
            </a:r>
            <a:r>
              <a:rPr lang="en-US" altLang="zh-CN" sz="600" dirty="0" err="1" smtClean="0">
                <a:latin typeface="Arial Unicode MS" pitchFamily="34" charset="-122"/>
                <a:ea typeface="Arial Unicode MS" pitchFamily="34" charset="-122"/>
                <a:cs typeface="Arial Unicode MS" pitchFamily="34" charset="-122"/>
              </a:rPr>
              <a:t>sms.getId</a:t>
            </a:r>
            <a:r>
              <a:rPr lang="en-US" altLang="zh-CN" sz="600" dirty="0" smtClean="0">
                <a:latin typeface="Arial Unicode MS" pitchFamily="34" charset="-122"/>
                <a:ea typeface="Arial Unicode MS" pitchFamily="34" charset="-122"/>
                <a:cs typeface="Arial Unicode MS" pitchFamily="34" charset="-122"/>
              </a:rPr>
              <a:t>()+"");</a:t>
            </a:r>
          </a:p>
          <a:p>
            <a:endParaRPr lang="zh-CN" altLang="en-US" sz="600" dirty="0" smtClean="0">
              <a:latin typeface="Arial Unicode MS" pitchFamily="34" charset="-122"/>
              <a:ea typeface="Arial Unicode MS" pitchFamily="34" charset="-122"/>
              <a:cs typeface="Arial Unicode MS" pitchFamily="34" charset="-122"/>
            </a:endParaRPr>
          </a:p>
          <a:p>
            <a:r>
              <a:rPr lang="en-US" altLang="zh-CN" sz="600" dirty="0" err="1" smtClean="0">
                <a:latin typeface="Arial Unicode MS" pitchFamily="34" charset="-122"/>
                <a:ea typeface="Arial Unicode MS" pitchFamily="34" charset="-122"/>
                <a:cs typeface="Arial Unicode MS" pitchFamily="34" charset="-122"/>
              </a:rPr>
              <a:t>serializer.startTag</a:t>
            </a:r>
            <a:r>
              <a:rPr lang="en-US" altLang="zh-CN" sz="600" dirty="0" smtClean="0">
                <a:latin typeface="Arial Unicode MS" pitchFamily="34" charset="-122"/>
                <a:ea typeface="Arial Unicode MS" pitchFamily="34" charset="-122"/>
                <a:cs typeface="Arial Unicode MS" pitchFamily="34" charset="-122"/>
              </a:rPr>
              <a:t>(namespace, "body");</a:t>
            </a:r>
          </a:p>
          <a:p>
            <a:r>
              <a:rPr lang="en-US" altLang="zh-CN" sz="600" dirty="0" err="1" smtClean="0">
                <a:latin typeface="Arial Unicode MS" pitchFamily="34" charset="-122"/>
                <a:ea typeface="Arial Unicode MS" pitchFamily="34" charset="-122"/>
                <a:cs typeface="Arial Unicode MS" pitchFamily="34" charset="-122"/>
              </a:rPr>
              <a:t>serializer.text</a:t>
            </a:r>
            <a:r>
              <a:rPr lang="en-US" altLang="zh-CN" sz="600" dirty="0" smtClean="0">
                <a:latin typeface="Arial Unicode MS" pitchFamily="34" charset="-122"/>
                <a:ea typeface="Arial Unicode MS" pitchFamily="34" charset="-122"/>
                <a:cs typeface="Arial Unicode MS" pitchFamily="34" charset="-122"/>
              </a:rPr>
              <a:t>(</a:t>
            </a:r>
            <a:r>
              <a:rPr lang="en-US" altLang="zh-CN" sz="600" dirty="0" err="1" smtClean="0">
                <a:latin typeface="Arial Unicode MS" pitchFamily="34" charset="-122"/>
                <a:ea typeface="Arial Unicode MS" pitchFamily="34" charset="-122"/>
                <a:cs typeface="Arial Unicode MS" pitchFamily="34" charset="-122"/>
              </a:rPr>
              <a:t>sms.getBody</a:t>
            </a:r>
            <a:r>
              <a:rPr lang="en-US" altLang="zh-CN" sz="600" dirty="0" smtClean="0">
                <a:latin typeface="Arial Unicode MS" pitchFamily="34" charset="-122"/>
                <a:ea typeface="Arial Unicode MS" pitchFamily="34" charset="-122"/>
                <a:cs typeface="Arial Unicode MS" pitchFamily="34" charset="-122"/>
              </a:rPr>
              <a:t>());</a:t>
            </a:r>
          </a:p>
          <a:p>
            <a:r>
              <a:rPr lang="en-US" altLang="zh-CN" sz="600" dirty="0" err="1" smtClean="0">
                <a:latin typeface="Arial Unicode MS" pitchFamily="34" charset="-122"/>
                <a:ea typeface="Arial Unicode MS" pitchFamily="34" charset="-122"/>
                <a:cs typeface="Arial Unicode MS" pitchFamily="34" charset="-122"/>
              </a:rPr>
              <a:t>serializer.endTag</a:t>
            </a:r>
            <a:r>
              <a:rPr lang="en-US" altLang="zh-CN" sz="600" dirty="0" smtClean="0">
                <a:latin typeface="Arial Unicode MS" pitchFamily="34" charset="-122"/>
                <a:ea typeface="Arial Unicode MS" pitchFamily="34" charset="-122"/>
                <a:cs typeface="Arial Unicode MS" pitchFamily="34" charset="-122"/>
              </a:rPr>
              <a:t>(namespace, "body");</a:t>
            </a:r>
          </a:p>
          <a:p>
            <a:endParaRPr lang="zh-CN" altLang="en-US" sz="600" dirty="0" smtClean="0">
              <a:latin typeface="Arial Unicode MS" pitchFamily="34" charset="-122"/>
              <a:ea typeface="Arial Unicode MS" pitchFamily="34" charset="-122"/>
              <a:cs typeface="Arial Unicode MS" pitchFamily="34" charset="-122"/>
            </a:endParaRPr>
          </a:p>
          <a:p>
            <a:r>
              <a:rPr lang="en-US" altLang="zh-CN" sz="600" dirty="0" err="1" smtClean="0">
                <a:latin typeface="Arial Unicode MS" pitchFamily="34" charset="-122"/>
                <a:ea typeface="Arial Unicode MS" pitchFamily="34" charset="-122"/>
                <a:cs typeface="Arial Unicode MS" pitchFamily="34" charset="-122"/>
              </a:rPr>
              <a:t>serializer.startTag</a:t>
            </a:r>
            <a:r>
              <a:rPr lang="en-US" altLang="zh-CN" sz="600" dirty="0" smtClean="0">
                <a:latin typeface="Arial Unicode MS" pitchFamily="34" charset="-122"/>
                <a:ea typeface="Arial Unicode MS" pitchFamily="34" charset="-122"/>
                <a:cs typeface="Arial Unicode MS" pitchFamily="34" charset="-122"/>
              </a:rPr>
              <a:t>(namespace, "date");</a:t>
            </a:r>
          </a:p>
          <a:p>
            <a:r>
              <a:rPr lang="en-US" altLang="zh-CN" sz="600" dirty="0" err="1" smtClean="0">
                <a:latin typeface="Arial Unicode MS" pitchFamily="34" charset="-122"/>
                <a:ea typeface="Arial Unicode MS" pitchFamily="34" charset="-122"/>
                <a:cs typeface="Arial Unicode MS" pitchFamily="34" charset="-122"/>
              </a:rPr>
              <a:t>serializer.text</a:t>
            </a:r>
            <a:r>
              <a:rPr lang="en-US" altLang="zh-CN" sz="600" dirty="0" smtClean="0">
                <a:latin typeface="Arial Unicode MS" pitchFamily="34" charset="-122"/>
                <a:ea typeface="Arial Unicode MS" pitchFamily="34" charset="-122"/>
                <a:cs typeface="Arial Unicode MS" pitchFamily="34" charset="-122"/>
              </a:rPr>
              <a:t>(</a:t>
            </a:r>
            <a:r>
              <a:rPr lang="en-US" altLang="zh-CN" sz="600" dirty="0" err="1" smtClean="0">
                <a:latin typeface="Arial Unicode MS" pitchFamily="34" charset="-122"/>
                <a:ea typeface="Arial Unicode MS" pitchFamily="34" charset="-122"/>
                <a:cs typeface="Arial Unicode MS" pitchFamily="34" charset="-122"/>
              </a:rPr>
              <a:t>String.</a:t>
            </a:r>
            <a:r>
              <a:rPr lang="en-US" altLang="zh-CN" sz="600" i="1" dirty="0" err="1" smtClean="0">
                <a:latin typeface="Arial Unicode MS" pitchFamily="34" charset="-122"/>
                <a:ea typeface="Arial Unicode MS" pitchFamily="34" charset="-122"/>
                <a:cs typeface="Arial Unicode MS" pitchFamily="34" charset="-122"/>
              </a:rPr>
              <a:t>valueOf</a:t>
            </a:r>
            <a:r>
              <a:rPr lang="en-US" altLang="zh-CN" sz="600" i="1" dirty="0" smtClean="0">
                <a:latin typeface="Arial Unicode MS" pitchFamily="34" charset="-122"/>
                <a:ea typeface="Arial Unicode MS" pitchFamily="34" charset="-122"/>
                <a:cs typeface="Arial Unicode MS" pitchFamily="34" charset="-122"/>
              </a:rPr>
              <a:t>(</a:t>
            </a:r>
            <a:r>
              <a:rPr lang="en-US" altLang="zh-CN" sz="600" i="1" dirty="0" err="1" smtClean="0">
                <a:latin typeface="Arial Unicode MS" pitchFamily="34" charset="-122"/>
                <a:ea typeface="Arial Unicode MS" pitchFamily="34" charset="-122"/>
                <a:cs typeface="Arial Unicode MS" pitchFamily="34" charset="-122"/>
              </a:rPr>
              <a:t>sms.getDate</a:t>
            </a:r>
            <a:r>
              <a:rPr lang="en-US" altLang="zh-CN" sz="600" i="1" dirty="0" smtClean="0">
                <a:latin typeface="Arial Unicode MS" pitchFamily="34" charset="-122"/>
                <a:ea typeface="Arial Unicode MS" pitchFamily="34" charset="-122"/>
                <a:cs typeface="Arial Unicode MS" pitchFamily="34" charset="-122"/>
              </a:rPr>
              <a:t>()));</a:t>
            </a:r>
          </a:p>
          <a:p>
            <a:r>
              <a:rPr lang="en-US" altLang="zh-CN" sz="600" dirty="0" err="1" smtClean="0">
                <a:latin typeface="Arial Unicode MS" pitchFamily="34" charset="-122"/>
                <a:ea typeface="Arial Unicode MS" pitchFamily="34" charset="-122"/>
                <a:cs typeface="Arial Unicode MS" pitchFamily="34" charset="-122"/>
              </a:rPr>
              <a:t>serializer.endTag</a:t>
            </a:r>
            <a:r>
              <a:rPr lang="en-US" altLang="zh-CN" sz="600" dirty="0" smtClean="0">
                <a:latin typeface="Arial Unicode MS" pitchFamily="34" charset="-122"/>
                <a:ea typeface="Arial Unicode MS" pitchFamily="34" charset="-122"/>
                <a:cs typeface="Arial Unicode MS" pitchFamily="34" charset="-122"/>
              </a:rPr>
              <a:t>(namespace, "date");</a:t>
            </a:r>
          </a:p>
          <a:p>
            <a:endParaRPr lang="zh-CN" altLang="en-US" sz="600" dirty="0" smtClean="0">
              <a:latin typeface="Arial Unicode MS" pitchFamily="34" charset="-122"/>
              <a:ea typeface="Arial Unicode MS" pitchFamily="34" charset="-122"/>
              <a:cs typeface="Arial Unicode MS" pitchFamily="34" charset="-122"/>
            </a:endParaRPr>
          </a:p>
          <a:p>
            <a:r>
              <a:rPr lang="en-US" altLang="zh-CN" sz="600" dirty="0" err="1" smtClean="0">
                <a:latin typeface="Arial Unicode MS" pitchFamily="34" charset="-122"/>
                <a:ea typeface="Arial Unicode MS" pitchFamily="34" charset="-122"/>
                <a:cs typeface="Arial Unicode MS" pitchFamily="34" charset="-122"/>
              </a:rPr>
              <a:t>serializer.startTag</a:t>
            </a:r>
            <a:r>
              <a:rPr lang="en-US" altLang="zh-CN" sz="600" dirty="0" smtClean="0">
                <a:latin typeface="Arial Unicode MS" pitchFamily="34" charset="-122"/>
                <a:ea typeface="Arial Unicode MS" pitchFamily="34" charset="-122"/>
                <a:cs typeface="Arial Unicode MS" pitchFamily="34" charset="-122"/>
              </a:rPr>
              <a:t>(namespace, "type");</a:t>
            </a:r>
          </a:p>
          <a:p>
            <a:r>
              <a:rPr lang="en-US" altLang="zh-CN" sz="600" dirty="0" err="1" smtClean="0">
                <a:latin typeface="Arial Unicode MS" pitchFamily="34" charset="-122"/>
                <a:ea typeface="Arial Unicode MS" pitchFamily="34" charset="-122"/>
                <a:cs typeface="Arial Unicode MS" pitchFamily="34" charset="-122"/>
              </a:rPr>
              <a:t>serializer.text</a:t>
            </a:r>
            <a:r>
              <a:rPr lang="en-US" altLang="zh-CN" sz="600" dirty="0" smtClean="0">
                <a:latin typeface="Arial Unicode MS" pitchFamily="34" charset="-122"/>
                <a:ea typeface="Arial Unicode MS" pitchFamily="34" charset="-122"/>
                <a:cs typeface="Arial Unicode MS" pitchFamily="34" charset="-122"/>
              </a:rPr>
              <a:t>(</a:t>
            </a:r>
            <a:r>
              <a:rPr lang="en-US" altLang="zh-CN" sz="600" dirty="0" err="1" smtClean="0">
                <a:latin typeface="Arial Unicode MS" pitchFamily="34" charset="-122"/>
                <a:ea typeface="Arial Unicode MS" pitchFamily="34" charset="-122"/>
                <a:cs typeface="Arial Unicode MS" pitchFamily="34" charset="-122"/>
              </a:rPr>
              <a:t>String.</a:t>
            </a:r>
            <a:r>
              <a:rPr lang="en-US" altLang="zh-CN" sz="600" i="1" dirty="0" err="1" smtClean="0">
                <a:latin typeface="Arial Unicode MS" pitchFamily="34" charset="-122"/>
                <a:ea typeface="Arial Unicode MS" pitchFamily="34" charset="-122"/>
                <a:cs typeface="Arial Unicode MS" pitchFamily="34" charset="-122"/>
              </a:rPr>
              <a:t>valueOf</a:t>
            </a:r>
            <a:r>
              <a:rPr lang="en-US" altLang="zh-CN" sz="600" i="1" dirty="0" smtClean="0">
                <a:latin typeface="Arial Unicode MS" pitchFamily="34" charset="-122"/>
                <a:ea typeface="Arial Unicode MS" pitchFamily="34" charset="-122"/>
                <a:cs typeface="Arial Unicode MS" pitchFamily="34" charset="-122"/>
              </a:rPr>
              <a:t>(</a:t>
            </a:r>
            <a:r>
              <a:rPr lang="en-US" altLang="zh-CN" sz="600" i="1" dirty="0" err="1" smtClean="0">
                <a:latin typeface="Arial Unicode MS" pitchFamily="34" charset="-122"/>
                <a:ea typeface="Arial Unicode MS" pitchFamily="34" charset="-122"/>
                <a:cs typeface="Arial Unicode MS" pitchFamily="34" charset="-122"/>
              </a:rPr>
              <a:t>sms.getType</a:t>
            </a:r>
            <a:r>
              <a:rPr lang="en-US" altLang="zh-CN" sz="600" i="1" dirty="0" smtClean="0">
                <a:latin typeface="Arial Unicode MS" pitchFamily="34" charset="-122"/>
                <a:ea typeface="Arial Unicode MS" pitchFamily="34" charset="-122"/>
                <a:cs typeface="Arial Unicode MS" pitchFamily="34" charset="-122"/>
              </a:rPr>
              <a:t>()));</a:t>
            </a:r>
          </a:p>
          <a:p>
            <a:r>
              <a:rPr lang="en-US" altLang="zh-CN" sz="600" dirty="0" err="1" smtClean="0">
                <a:latin typeface="Arial Unicode MS" pitchFamily="34" charset="-122"/>
                <a:ea typeface="Arial Unicode MS" pitchFamily="34" charset="-122"/>
                <a:cs typeface="Arial Unicode MS" pitchFamily="34" charset="-122"/>
              </a:rPr>
              <a:t>serializer.endTag</a:t>
            </a:r>
            <a:r>
              <a:rPr lang="en-US" altLang="zh-CN" sz="600" dirty="0" smtClean="0">
                <a:latin typeface="Arial Unicode MS" pitchFamily="34" charset="-122"/>
                <a:ea typeface="Arial Unicode MS" pitchFamily="34" charset="-122"/>
                <a:cs typeface="Arial Unicode MS" pitchFamily="34" charset="-122"/>
              </a:rPr>
              <a:t>(namespace, "type");</a:t>
            </a:r>
          </a:p>
          <a:p>
            <a:endParaRPr lang="zh-CN" altLang="en-US" sz="600" dirty="0" smtClean="0">
              <a:latin typeface="Arial Unicode MS" pitchFamily="34" charset="-122"/>
              <a:ea typeface="Arial Unicode MS" pitchFamily="34" charset="-122"/>
              <a:cs typeface="Arial Unicode MS" pitchFamily="34" charset="-122"/>
            </a:endParaRPr>
          </a:p>
          <a:p>
            <a:r>
              <a:rPr lang="en-US" altLang="zh-CN" sz="600" dirty="0" err="1" smtClean="0">
                <a:latin typeface="Arial Unicode MS" pitchFamily="34" charset="-122"/>
                <a:ea typeface="Arial Unicode MS" pitchFamily="34" charset="-122"/>
                <a:cs typeface="Arial Unicode MS" pitchFamily="34" charset="-122"/>
              </a:rPr>
              <a:t>serializer.startTag</a:t>
            </a:r>
            <a:r>
              <a:rPr lang="en-US" altLang="zh-CN" sz="600" dirty="0" smtClean="0">
                <a:latin typeface="Arial Unicode MS" pitchFamily="34" charset="-122"/>
                <a:ea typeface="Arial Unicode MS" pitchFamily="34" charset="-122"/>
                <a:cs typeface="Arial Unicode MS" pitchFamily="34" charset="-122"/>
              </a:rPr>
              <a:t>(namespace, "address");</a:t>
            </a:r>
          </a:p>
          <a:p>
            <a:r>
              <a:rPr lang="en-US" altLang="zh-CN" sz="600" dirty="0" err="1" smtClean="0">
                <a:latin typeface="Arial Unicode MS" pitchFamily="34" charset="-122"/>
                <a:ea typeface="Arial Unicode MS" pitchFamily="34" charset="-122"/>
                <a:cs typeface="Arial Unicode MS" pitchFamily="34" charset="-122"/>
              </a:rPr>
              <a:t>serializer.text</a:t>
            </a:r>
            <a:r>
              <a:rPr lang="en-US" altLang="zh-CN" sz="600" dirty="0" smtClean="0">
                <a:latin typeface="Arial Unicode MS" pitchFamily="34" charset="-122"/>
                <a:ea typeface="Arial Unicode MS" pitchFamily="34" charset="-122"/>
                <a:cs typeface="Arial Unicode MS" pitchFamily="34" charset="-122"/>
              </a:rPr>
              <a:t>(</a:t>
            </a:r>
            <a:r>
              <a:rPr lang="en-US" altLang="zh-CN" sz="600" dirty="0" err="1" smtClean="0">
                <a:latin typeface="Arial Unicode MS" pitchFamily="34" charset="-122"/>
                <a:ea typeface="Arial Unicode MS" pitchFamily="34" charset="-122"/>
                <a:cs typeface="Arial Unicode MS" pitchFamily="34" charset="-122"/>
              </a:rPr>
              <a:t>sms.getAddress</a:t>
            </a:r>
            <a:r>
              <a:rPr lang="en-US" altLang="zh-CN" sz="600" dirty="0" smtClean="0">
                <a:latin typeface="Arial Unicode MS" pitchFamily="34" charset="-122"/>
                <a:ea typeface="Arial Unicode MS" pitchFamily="34" charset="-122"/>
                <a:cs typeface="Arial Unicode MS" pitchFamily="34" charset="-122"/>
              </a:rPr>
              <a:t>());</a:t>
            </a:r>
          </a:p>
          <a:p>
            <a:r>
              <a:rPr lang="en-US" altLang="zh-CN" sz="600" dirty="0" err="1" smtClean="0">
                <a:latin typeface="Arial Unicode MS" pitchFamily="34" charset="-122"/>
                <a:ea typeface="Arial Unicode MS" pitchFamily="34" charset="-122"/>
                <a:cs typeface="Arial Unicode MS" pitchFamily="34" charset="-122"/>
              </a:rPr>
              <a:t>serializer.endTag</a:t>
            </a:r>
            <a:r>
              <a:rPr lang="en-US" altLang="zh-CN" sz="600" dirty="0" smtClean="0">
                <a:latin typeface="Arial Unicode MS" pitchFamily="34" charset="-122"/>
                <a:ea typeface="Arial Unicode MS" pitchFamily="34" charset="-122"/>
                <a:cs typeface="Arial Unicode MS" pitchFamily="34" charset="-122"/>
              </a:rPr>
              <a:t>(namespace, "address");</a:t>
            </a:r>
          </a:p>
          <a:p>
            <a:endParaRPr lang="zh-CN" altLang="en-US" sz="600" dirty="0" smtClean="0">
              <a:latin typeface="Arial Unicode MS" pitchFamily="34" charset="-122"/>
              <a:ea typeface="Arial Unicode MS" pitchFamily="34" charset="-122"/>
              <a:cs typeface="Arial Unicode MS" pitchFamily="34" charset="-122"/>
            </a:endParaRPr>
          </a:p>
          <a:p>
            <a:r>
              <a:rPr lang="en-US" altLang="zh-CN" sz="600" dirty="0" err="1" smtClean="0">
                <a:latin typeface="Arial Unicode MS" pitchFamily="34" charset="-122"/>
                <a:ea typeface="Arial Unicode MS" pitchFamily="34" charset="-122"/>
                <a:cs typeface="Arial Unicode MS" pitchFamily="34" charset="-122"/>
              </a:rPr>
              <a:t>serializer.endTag</a:t>
            </a:r>
            <a:r>
              <a:rPr lang="en-US" altLang="zh-CN" sz="600" dirty="0" smtClean="0">
                <a:latin typeface="Arial Unicode MS" pitchFamily="34" charset="-122"/>
                <a:ea typeface="Arial Unicode MS" pitchFamily="34" charset="-122"/>
                <a:cs typeface="Arial Unicode MS" pitchFamily="34" charset="-122"/>
              </a:rPr>
              <a:t>(namespace, "</a:t>
            </a:r>
            <a:r>
              <a:rPr lang="en-US" altLang="zh-CN" sz="600" dirty="0" err="1" smtClean="0">
                <a:latin typeface="Arial Unicode MS" pitchFamily="34" charset="-122"/>
                <a:ea typeface="Arial Unicode MS" pitchFamily="34" charset="-122"/>
                <a:cs typeface="Arial Unicode MS" pitchFamily="34" charset="-122"/>
              </a:rPr>
              <a:t>sms</a:t>
            </a:r>
            <a:r>
              <a:rPr lang="en-US" altLang="zh-CN" sz="600" dirty="0" smtClean="0">
                <a:latin typeface="Arial Unicode MS" pitchFamily="34" charset="-122"/>
                <a:ea typeface="Arial Unicode MS" pitchFamily="34" charset="-122"/>
                <a:cs typeface="Arial Unicode MS" pitchFamily="34" charset="-122"/>
              </a:rPr>
              <a:t>");</a:t>
            </a:r>
          </a:p>
          <a:p>
            <a:endParaRPr lang="zh-CN" altLang="en-US" sz="600" dirty="0" smtClean="0">
              <a:latin typeface="Arial Unicode MS" pitchFamily="34" charset="-122"/>
              <a:ea typeface="Arial Unicode MS" pitchFamily="34" charset="-122"/>
              <a:cs typeface="Arial Unicode MS" pitchFamily="34" charset="-122"/>
            </a:endParaRPr>
          </a:p>
          <a:p>
            <a:r>
              <a:rPr lang="en-US" altLang="zh-CN" sz="600" dirty="0" smtClean="0">
                <a:latin typeface="Arial Unicode MS" pitchFamily="34" charset="-122"/>
                <a:ea typeface="Arial Unicode MS" pitchFamily="34" charset="-122"/>
                <a:cs typeface="Arial Unicode MS" pitchFamily="34" charset="-122"/>
              </a:rPr>
              <a:t>}</a:t>
            </a:r>
          </a:p>
          <a:p>
            <a:r>
              <a:rPr lang="zh-CN" altLang="en-US" sz="600" dirty="0" smtClean="0">
                <a:latin typeface="Arial Unicode MS" pitchFamily="34" charset="-122"/>
                <a:ea typeface="Arial Unicode MS" pitchFamily="34" charset="-122"/>
                <a:cs typeface="Arial Unicode MS" pitchFamily="34" charset="-122"/>
              </a:rPr>
              <a:t> </a:t>
            </a:r>
          </a:p>
          <a:p>
            <a:r>
              <a:rPr lang="en-US" altLang="zh-CN" sz="600" dirty="0" err="1" smtClean="0">
                <a:latin typeface="Arial Unicode MS" pitchFamily="34" charset="-122"/>
                <a:ea typeface="Arial Unicode MS" pitchFamily="34" charset="-122"/>
                <a:cs typeface="Arial Unicode MS" pitchFamily="34" charset="-122"/>
              </a:rPr>
              <a:t>serializer.endTag</a:t>
            </a:r>
            <a:r>
              <a:rPr lang="en-US" altLang="zh-CN" sz="600" dirty="0" smtClean="0">
                <a:latin typeface="Arial Unicode MS" pitchFamily="34" charset="-122"/>
                <a:ea typeface="Arial Unicode MS" pitchFamily="34" charset="-122"/>
                <a:cs typeface="Arial Unicode MS" pitchFamily="34" charset="-122"/>
              </a:rPr>
              <a:t>(namespace, "</a:t>
            </a:r>
            <a:r>
              <a:rPr lang="en-US" altLang="zh-CN" sz="600" dirty="0" err="1" smtClean="0">
                <a:latin typeface="Arial Unicode MS" pitchFamily="34" charset="-122"/>
                <a:ea typeface="Arial Unicode MS" pitchFamily="34" charset="-122"/>
                <a:cs typeface="Arial Unicode MS" pitchFamily="34" charset="-122"/>
              </a:rPr>
              <a:t>smss</a:t>
            </a:r>
            <a:r>
              <a:rPr lang="en-US" altLang="zh-CN" sz="600" dirty="0" smtClean="0">
                <a:latin typeface="Arial Unicode MS" pitchFamily="34" charset="-122"/>
                <a:ea typeface="Arial Unicode MS" pitchFamily="34" charset="-122"/>
                <a:cs typeface="Arial Unicode MS" pitchFamily="34" charset="-122"/>
              </a:rPr>
              <a:t>");</a:t>
            </a:r>
          </a:p>
          <a:p>
            <a:r>
              <a:rPr lang="en-US" altLang="zh-CN" sz="600" dirty="0" err="1" smtClean="0">
                <a:latin typeface="Arial Unicode MS" pitchFamily="34" charset="-122"/>
                <a:ea typeface="Arial Unicode MS" pitchFamily="34" charset="-122"/>
                <a:cs typeface="Arial Unicode MS" pitchFamily="34" charset="-122"/>
              </a:rPr>
              <a:t>serializer.endDocument</a:t>
            </a:r>
            <a:r>
              <a:rPr lang="en-US" altLang="zh-CN" sz="600" dirty="0" smtClean="0">
                <a:latin typeface="Arial Unicode MS" pitchFamily="34" charset="-122"/>
                <a:ea typeface="Arial Unicode MS" pitchFamily="34" charset="-122"/>
                <a:cs typeface="Arial Unicode MS" pitchFamily="34" charset="-122"/>
              </a:rPr>
              <a:t>();</a:t>
            </a:r>
          </a:p>
          <a:p>
            <a:r>
              <a:rPr lang="en-US" altLang="zh-CN" sz="600" dirty="0" err="1" smtClean="0">
                <a:latin typeface="Arial Unicode MS" pitchFamily="34" charset="-122"/>
                <a:ea typeface="Arial Unicode MS" pitchFamily="34" charset="-122"/>
                <a:cs typeface="Arial Unicode MS" pitchFamily="34" charset="-122"/>
              </a:rPr>
              <a:t>serializer.flush</a:t>
            </a:r>
            <a:r>
              <a:rPr lang="en-US" altLang="zh-CN" sz="600" dirty="0" smtClean="0">
                <a:latin typeface="Arial Unicode MS" pitchFamily="34" charset="-122"/>
                <a:ea typeface="Arial Unicode MS" pitchFamily="34" charset="-122"/>
                <a:cs typeface="Arial Unicode MS" pitchFamily="34" charset="-122"/>
              </a:rPr>
              <a:t>(); </a:t>
            </a:r>
          </a:p>
          <a:p>
            <a:r>
              <a:rPr lang="en-US" altLang="zh-CN" sz="600" dirty="0" err="1" smtClean="0">
                <a:latin typeface="Arial Unicode MS" pitchFamily="34" charset="-122"/>
                <a:ea typeface="Arial Unicode MS" pitchFamily="34" charset="-122"/>
                <a:cs typeface="Arial Unicode MS" pitchFamily="34" charset="-122"/>
              </a:rPr>
              <a:t>os.flush</a:t>
            </a:r>
            <a:r>
              <a:rPr lang="en-US" altLang="zh-CN" sz="600" dirty="0" smtClean="0">
                <a:latin typeface="Arial Unicode MS" pitchFamily="34" charset="-122"/>
                <a:ea typeface="Arial Unicode MS" pitchFamily="34" charset="-122"/>
                <a:cs typeface="Arial Unicode MS" pitchFamily="34" charset="-122"/>
              </a:rPr>
              <a:t>();</a:t>
            </a:r>
          </a:p>
          <a:p>
            <a:r>
              <a:rPr lang="en-US" altLang="zh-CN" sz="600" dirty="0" err="1" smtClean="0">
                <a:latin typeface="Arial Unicode MS" pitchFamily="34" charset="-122"/>
                <a:ea typeface="Arial Unicode MS" pitchFamily="34" charset="-122"/>
                <a:cs typeface="Arial Unicode MS" pitchFamily="34" charset="-122"/>
              </a:rPr>
              <a:t>os.close</a:t>
            </a:r>
            <a:r>
              <a:rPr lang="en-US" altLang="zh-CN" sz="600" dirty="0" smtClean="0">
                <a:latin typeface="Arial Unicode MS" pitchFamily="34" charset="-122"/>
                <a:ea typeface="Arial Unicode MS" pitchFamily="34" charset="-122"/>
                <a:cs typeface="Arial Unicode MS" pitchFamily="34" charset="-122"/>
              </a:rPr>
              <a:t>();</a:t>
            </a:r>
          </a:p>
          <a:p>
            <a:endParaRPr lang="zh-CN" altLang="en-US" sz="600" dirty="0" smtClean="0">
              <a:latin typeface="Arial Unicode MS" pitchFamily="34" charset="-122"/>
              <a:ea typeface="Arial Unicode MS" pitchFamily="34" charset="-122"/>
              <a:cs typeface="Arial Unicode MS" pitchFamily="34" charset="-122"/>
            </a:endParaRPr>
          </a:p>
          <a:p>
            <a:r>
              <a:rPr lang="en-US" altLang="zh-CN" sz="600" u="sng" dirty="0" err="1" smtClean="0">
                <a:latin typeface="Arial Unicode MS" pitchFamily="34" charset="-122"/>
                <a:ea typeface="Arial Unicode MS" pitchFamily="34" charset="-122"/>
                <a:cs typeface="Arial Unicode MS" pitchFamily="34" charset="-122"/>
              </a:rPr>
              <a:t>Toast.</a:t>
            </a:r>
            <a:r>
              <a:rPr lang="en-US" altLang="zh-CN" sz="600" i="1" u="sng" dirty="0" err="1" smtClean="0">
                <a:latin typeface="Arial Unicode MS" pitchFamily="34" charset="-122"/>
                <a:ea typeface="Arial Unicode MS" pitchFamily="34" charset="-122"/>
                <a:cs typeface="Arial Unicode MS" pitchFamily="34" charset="-122"/>
              </a:rPr>
              <a:t>makeText</a:t>
            </a:r>
            <a:r>
              <a:rPr lang="en-US" altLang="zh-CN" sz="600" i="1" u="sng" dirty="0" smtClean="0">
                <a:latin typeface="Arial Unicode MS" pitchFamily="34" charset="-122"/>
                <a:ea typeface="Arial Unicode MS" pitchFamily="34" charset="-122"/>
                <a:cs typeface="Arial Unicode MS" pitchFamily="34" charset="-122"/>
              </a:rPr>
              <a:t>(</a:t>
            </a:r>
            <a:r>
              <a:rPr lang="en-US" altLang="zh-CN" sz="600" b="1" i="1" u="sng" dirty="0" smtClean="0">
                <a:latin typeface="Arial Unicode MS" pitchFamily="34" charset="-122"/>
                <a:ea typeface="Arial Unicode MS" pitchFamily="34" charset="-122"/>
                <a:cs typeface="Arial Unicode MS" pitchFamily="34" charset="-122"/>
              </a:rPr>
              <a:t>this, "</a:t>
            </a:r>
            <a:r>
              <a:rPr lang="zh-CN" altLang="en-US" sz="600" b="1" i="1" u="sng" dirty="0" smtClean="0">
                <a:latin typeface="Arial Unicode MS" pitchFamily="34" charset="-122"/>
                <a:ea typeface="Arial Unicode MS" pitchFamily="34" charset="-122"/>
                <a:cs typeface="Arial Unicode MS" pitchFamily="34" charset="-122"/>
              </a:rPr>
              <a:t>备份成功</a:t>
            </a:r>
            <a:r>
              <a:rPr lang="en-US" altLang="zh-CN" sz="600" b="1" i="1" u="sng" dirty="0" smtClean="0">
                <a:latin typeface="Arial Unicode MS" pitchFamily="34" charset="-122"/>
                <a:ea typeface="Arial Unicode MS" pitchFamily="34" charset="-122"/>
                <a:cs typeface="Arial Unicode MS" pitchFamily="34" charset="-122"/>
              </a:rPr>
              <a:t>", </a:t>
            </a:r>
            <a:r>
              <a:rPr lang="en-US" altLang="zh-CN" sz="600" b="1" i="1" u="sng" dirty="0" err="1" smtClean="0">
                <a:latin typeface="Arial Unicode MS" pitchFamily="34" charset="-122"/>
                <a:ea typeface="Arial Unicode MS" pitchFamily="34" charset="-122"/>
                <a:cs typeface="Arial Unicode MS" pitchFamily="34" charset="-122"/>
              </a:rPr>
              <a:t>Toast.LENGTH_SHORT</a:t>
            </a:r>
            <a:r>
              <a:rPr lang="en-US" altLang="zh-CN" sz="600" b="1" i="1" u="sng" dirty="0" smtClean="0">
                <a:latin typeface="Arial Unicode MS" pitchFamily="34" charset="-122"/>
                <a:ea typeface="Arial Unicode MS" pitchFamily="34" charset="-122"/>
                <a:cs typeface="Arial Unicode MS" pitchFamily="34" charset="-122"/>
              </a:rPr>
              <a:t>);</a:t>
            </a:r>
          </a:p>
          <a:p>
            <a:r>
              <a:rPr lang="en-US" altLang="zh-CN" sz="600" dirty="0" smtClean="0">
                <a:latin typeface="Arial Unicode MS" pitchFamily="34" charset="-122"/>
                <a:ea typeface="Arial Unicode MS" pitchFamily="34" charset="-122"/>
                <a:cs typeface="Arial Unicode MS" pitchFamily="34" charset="-122"/>
              </a:rPr>
              <a:t>} </a:t>
            </a:r>
            <a:r>
              <a:rPr lang="en-US" altLang="zh-CN" sz="600" b="1" dirty="0" smtClean="0">
                <a:latin typeface="Arial Unicode MS" pitchFamily="34" charset="-122"/>
                <a:ea typeface="Arial Unicode MS" pitchFamily="34" charset="-122"/>
                <a:cs typeface="Arial Unicode MS" pitchFamily="34" charset="-122"/>
              </a:rPr>
              <a:t>catch (Exception e) {</a:t>
            </a:r>
          </a:p>
          <a:p>
            <a:r>
              <a:rPr lang="en-US" altLang="zh-CN" sz="600" dirty="0" err="1" smtClean="0">
                <a:latin typeface="Arial Unicode MS" pitchFamily="34" charset="-122"/>
                <a:ea typeface="Arial Unicode MS" pitchFamily="34" charset="-122"/>
                <a:cs typeface="Arial Unicode MS" pitchFamily="34" charset="-122"/>
              </a:rPr>
              <a:t>e.printStackTrace</a:t>
            </a:r>
            <a:r>
              <a:rPr lang="en-US" altLang="zh-CN" sz="600" dirty="0" smtClean="0">
                <a:latin typeface="Arial Unicode MS" pitchFamily="34" charset="-122"/>
                <a:ea typeface="Arial Unicode MS" pitchFamily="34" charset="-122"/>
                <a:cs typeface="Arial Unicode MS" pitchFamily="34" charset="-122"/>
              </a:rPr>
              <a:t>();</a:t>
            </a:r>
          </a:p>
          <a:p>
            <a:r>
              <a:rPr lang="en-US" altLang="zh-CN" sz="600" u="sng" dirty="0" err="1" smtClean="0">
                <a:latin typeface="Arial Unicode MS" pitchFamily="34" charset="-122"/>
                <a:ea typeface="Arial Unicode MS" pitchFamily="34" charset="-122"/>
                <a:cs typeface="Arial Unicode MS" pitchFamily="34" charset="-122"/>
              </a:rPr>
              <a:t>Toast.</a:t>
            </a:r>
            <a:r>
              <a:rPr lang="en-US" altLang="zh-CN" sz="600" i="1" u="sng" dirty="0" err="1" smtClean="0">
                <a:latin typeface="Arial Unicode MS" pitchFamily="34" charset="-122"/>
                <a:ea typeface="Arial Unicode MS" pitchFamily="34" charset="-122"/>
                <a:cs typeface="Arial Unicode MS" pitchFamily="34" charset="-122"/>
              </a:rPr>
              <a:t>makeText</a:t>
            </a:r>
            <a:r>
              <a:rPr lang="en-US" altLang="zh-CN" sz="600" i="1" u="sng" dirty="0" smtClean="0">
                <a:latin typeface="Arial Unicode MS" pitchFamily="34" charset="-122"/>
                <a:ea typeface="Arial Unicode MS" pitchFamily="34" charset="-122"/>
                <a:cs typeface="Arial Unicode MS" pitchFamily="34" charset="-122"/>
              </a:rPr>
              <a:t>(</a:t>
            </a:r>
            <a:r>
              <a:rPr lang="en-US" altLang="zh-CN" sz="600" b="1" i="1" u="sng" dirty="0" smtClean="0">
                <a:latin typeface="Arial Unicode MS" pitchFamily="34" charset="-122"/>
                <a:ea typeface="Arial Unicode MS" pitchFamily="34" charset="-122"/>
                <a:cs typeface="Arial Unicode MS" pitchFamily="34" charset="-122"/>
              </a:rPr>
              <a:t>this, "</a:t>
            </a:r>
            <a:r>
              <a:rPr lang="zh-CN" altLang="en-US" sz="600" b="1" i="1" u="sng" dirty="0" smtClean="0">
                <a:latin typeface="Arial Unicode MS" pitchFamily="34" charset="-122"/>
                <a:ea typeface="Arial Unicode MS" pitchFamily="34" charset="-122"/>
                <a:cs typeface="Arial Unicode MS" pitchFamily="34" charset="-122"/>
              </a:rPr>
              <a:t>备份失败</a:t>
            </a:r>
            <a:r>
              <a:rPr lang="en-US" altLang="zh-CN" sz="600" b="1" i="1" u="sng" dirty="0" smtClean="0">
                <a:latin typeface="Arial Unicode MS" pitchFamily="34" charset="-122"/>
                <a:ea typeface="Arial Unicode MS" pitchFamily="34" charset="-122"/>
                <a:cs typeface="Arial Unicode MS" pitchFamily="34" charset="-122"/>
              </a:rPr>
              <a:t>", </a:t>
            </a:r>
            <a:r>
              <a:rPr lang="en-US" altLang="zh-CN" sz="600" b="1" i="1" u="sng" dirty="0" err="1" smtClean="0">
                <a:latin typeface="Arial Unicode MS" pitchFamily="34" charset="-122"/>
                <a:ea typeface="Arial Unicode MS" pitchFamily="34" charset="-122"/>
                <a:cs typeface="Arial Unicode MS" pitchFamily="34" charset="-122"/>
              </a:rPr>
              <a:t>Toast.LENGTH_SHORT</a:t>
            </a:r>
            <a:r>
              <a:rPr lang="en-US" altLang="zh-CN" sz="600" b="1" i="1" u="sng" dirty="0" smtClean="0">
                <a:latin typeface="Arial Unicode MS" pitchFamily="34" charset="-122"/>
                <a:ea typeface="Arial Unicode MS" pitchFamily="34" charset="-122"/>
                <a:cs typeface="Arial Unicode MS" pitchFamily="34" charset="-122"/>
              </a:rPr>
              <a:t>);</a:t>
            </a:r>
          </a:p>
          <a:p>
            <a:r>
              <a:rPr lang="en-US" altLang="zh-CN" sz="600" dirty="0" smtClean="0">
                <a:latin typeface="Arial Unicode MS" pitchFamily="34" charset="-122"/>
                <a:ea typeface="Arial Unicode MS" pitchFamily="34" charset="-122"/>
                <a:cs typeface="Arial Unicode MS" pitchFamily="34" charset="-122"/>
              </a:rPr>
              <a:t>}</a:t>
            </a:r>
          </a:p>
          <a:p>
            <a:endParaRPr lang="zh-CN" altLang="en-US" sz="600" dirty="0" smtClean="0">
              <a:latin typeface="Arial Unicode MS" pitchFamily="34" charset="-122"/>
              <a:ea typeface="Arial Unicode MS" pitchFamily="34" charset="-122"/>
              <a:cs typeface="Arial Unicode MS" pitchFamily="34" charset="-122"/>
            </a:endParaRPr>
          </a:p>
          <a:p>
            <a:r>
              <a:rPr lang="en-US" altLang="zh-CN" sz="600" dirty="0" smtClean="0">
                <a:latin typeface="Arial Unicode MS" pitchFamily="34" charset="-122"/>
                <a:ea typeface="Arial Unicode MS" pitchFamily="34" charset="-122"/>
                <a:cs typeface="Arial Unicode MS" pitchFamily="34" charset="-122"/>
              </a:rPr>
              <a:t>}</a:t>
            </a:r>
            <a:endParaRPr lang="zh-CN" altLang="en-US" sz="600" dirty="0">
              <a:latin typeface="Arial Unicode MS" pitchFamily="34" charset="-122"/>
              <a:ea typeface="Arial Unicode MS" pitchFamily="34" charset="-122"/>
              <a:cs typeface="Arial Unicode MS" pitchFamily="34" charset="-122"/>
            </a:endParaRPr>
          </a:p>
        </p:txBody>
      </p:sp>
      <p:pic>
        <p:nvPicPr>
          <p:cNvPr id="3" name="Picture 2"/>
          <p:cNvPicPr>
            <a:picLocks noChangeAspect="1" noChangeArrowheads="1"/>
          </p:cNvPicPr>
          <p:nvPr/>
        </p:nvPicPr>
        <p:blipFill>
          <a:blip r:embed="rId3"/>
          <a:srcRect/>
          <a:stretch>
            <a:fillRect/>
          </a:stretch>
        </p:blipFill>
        <p:spPr bwMode="auto">
          <a:xfrm>
            <a:off x="4500562" y="2500306"/>
            <a:ext cx="3867188" cy="2781293"/>
          </a:xfrm>
          <a:prstGeom prst="rect">
            <a:avLst/>
          </a:prstGeom>
          <a:noFill/>
          <a:ln w="9525">
            <a:solidFill>
              <a:srgbClr val="FF0000"/>
            </a:solidFill>
            <a:miter lim="800000"/>
            <a:headEnd/>
            <a:tailEnd/>
          </a:ln>
          <a:effectLst/>
        </p:spPr>
      </p:pic>
      <p:sp>
        <p:nvSpPr>
          <p:cNvPr id="17" name="TextBox 16"/>
          <p:cNvSpPr txBox="1"/>
          <p:nvPr/>
        </p:nvSpPr>
        <p:spPr>
          <a:xfrm>
            <a:off x="4643438" y="2071678"/>
            <a:ext cx="2388795" cy="276999"/>
          </a:xfrm>
          <a:prstGeom prst="rect">
            <a:avLst/>
          </a:prstGeom>
          <a:noFill/>
        </p:spPr>
        <p:txBody>
          <a:bodyPr wrap="none" rtlCol="0">
            <a:spAutoFit/>
          </a:bodyPr>
          <a:lstStyle/>
          <a:p>
            <a:r>
              <a:rPr lang="zh-CN" altLang="en-US" sz="1200" dirty="0" smtClean="0">
                <a:solidFill>
                  <a:srgbClr val="000099"/>
                </a:solidFill>
              </a:rPr>
              <a:t>左边代码生成的</a:t>
            </a:r>
            <a:r>
              <a:rPr lang="en-US" altLang="zh-CN" sz="1200" dirty="0" smtClean="0">
                <a:solidFill>
                  <a:srgbClr val="000099"/>
                </a:solidFill>
              </a:rPr>
              <a:t>XML</a:t>
            </a:r>
            <a:r>
              <a:rPr lang="zh-CN" altLang="en-US" sz="1200" dirty="0" smtClean="0">
                <a:solidFill>
                  <a:srgbClr val="000099"/>
                </a:solidFill>
              </a:rPr>
              <a:t>内容如下：</a:t>
            </a:r>
            <a:endParaRPr lang="zh-CN" altLang="en-US" sz="1200" dirty="0">
              <a:solidFill>
                <a:srgbClr val="000099"/>
              </a:solidFill>
            </a:endParaRPr>
          </a:p>
        </p:txBody>
      </p:sp>
    </p:spTree>
  </p:cSld>
  <p:clrMapOvr>
    <a:masterClrMapping/>
  </p:clrMapOvr>
  <p:transition>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7. </a:t>
            </a:r>
            <a:r>
              <a:rPr lang="en-US" altLang="zh-CN" dirty="0" err="1" smtClean="0"/>
              <a:t>SQLite</a:t>
            </a:r>
            <a:r>
              <a:rPr lang="zh-CN" altLang="en-US" dirty="0" smtClean="0"/>
              <a:t> 的使用</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53</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4" name="TextBox 13"/>
          <p:cNvSpPr txBox="1"/>
          <p:nvPr/>
        </p:nvSpPr>
        <p:spPr>
          <a:xfrm>
            <a:off x="500034" y="785794"/>
            <a:ext cx="2073003" cy="276999"/>
          </a:xfrm>
          <a:prstGeom prst="rect">
            <a:avLst/>
          </a:prstGeom>
          <a:solidFill>
            <a:srgbClr val="FFFF00"/>
          </a:solidFill>
        </p:spPr>
        <p:txBody>
          <a:bodyPr wrap="none" rtlCol="0">
            <a:spAutoFit/>
          </a:bodyPr>
          <a:lstStyle/>
          <a:p>
            <a:r>
              <a:rPr lang="en-US" altLang="zh-CN" sz="1200" dirty="0" err="1" smtClean="0"/>
              <a:t>SQLite</a:t>
            </a:r>
            <a:r>
              <a:rPr lang="zh-CN" altLang="en-US" sz="1200" dirty="0" smtClean="0"/>
              <a:t>是一个小型的数据库</a:t>
            </a:r>
            <a:endParaRPr lang="zh-CN" altLang="en-US" sz="1200" dirty="0"/>
          </a:p>
        </p:txBody>
      </p:sp>
      <p:sp>
        <p:nvSpPr>
          <p:cNvPr id="7" name="TextBox 6"/>
          <p:cNvSpPr txBox="1"/>
          <p:nvPr/>
        </p:nvSpPr>
        <p:spPr>
          <a:xfrm>
            <a:off x="428596" y="1142984"/>
            <a:ext cx="4075155" cy="461665"/>
          </a:xfrm>
          <a:prstGeom prst="rect">
            <a:avLst/>
          </a:prstGeom>
          <a:noFill/>
        </p:spPr>
        <p:txBody>
          <a:bodyPr wrap="none" rtlCol="0">
            <a:spAutoFit/>
          </a:bodyPr>
          <a:lstStyle/>
          <a:p>
            <a:r>
              <a:rPr lang="en-US" altLang="zh-CN" sz="1200" dirty="0" smtClean="0">
                <a:solidFill>
                  <a:srgbClr val="000099"/>
                </a:solidFill>
              </a:rPr>
              <a:t>Step1 : </a:t>
            </a:r>
            <a:r>
              <a:rPr lang="zh-CN" altLang="en-US" sz="1200" dirty="0" smtClean="0">
                <a:solidFill>
                  <a:srgbClr val="000099"/>
                </a:solidFill>
              </a:rPr>
              <a:t>写一个</a:t>
            </a:r>
            <a:r>
              <a:rPr lang="en-US" altLang="zh-CN" sz="1200" dirty="0" err="1" smtClean="0">
                <a:solidFill>
                  <a:srgbClr val="000099"/>
                </a:solidFill>
              </a:rPr>
              <a:t>DBHelper</a:t>
            </a:r>
            <a:r>
              <a:rPr lang="zh-CN" altLang="en-US" sz="1200" dirty="0" smtClean="0">
                <a:solidFill>
                  <a:srgbClr val="000099"/>
                </a:solidFill>
              </a:rPr>
              <a:t>继承</a:t>
            </a:r>
            <a:r>
              <a:rPr lang="en-US" altLang="zh-CN" sz="1200" dirty="0" err="1" smtClean="0">
                <a:solidFill>
                  <a:srgbClr val="000099"/>
                </a:solidFill>
              </a:rPr>
              <a:t>SQLiteOpenHelper</a:t>
            </a:r>
            <a:r>
              <a:rPr lang="zh-CN" altLang="en-US" sz="1200" dirty="0" smtClean="0">
                <a:solidFill>
                  <a:srgbClr val="000099"/>
                </a:solidFill>
              </a:rPr>
              <a:t>类</a:t>
            </a:r>
            <a:endParaRPr lang="en-US" altLang="zh-CN" sz="1200" dirty="0" smtClean="0">
              <a:solidFill>
                <a:srgbClr val="000099"/>
              </a:solidFill>
            </a:endParaRPr>
          </a:p>
          <a:p>
            <a:r>
              <a:rPr lang="zh-CN" altLang="en-US" sz="1200" dirty="0" smtClean="0">
                <a:solidFill>
                  <a:srgbClr val="000099"/>
                </a:solidFill>
              </a:rPr>
              <a:t>在这个类中实现建立数据库，建表， 和初始化记录等操作</a:t>
            </a:r>
            <a:endParaRPr lang="zh-CN" altLang="en-US" sz="1200" dirty="0">
              <a:solidFill>
                <a:srgbClr val="000099"/>
              </a:solidFill>
            </a:endParaRPr>
          </a:p>
        </p:txBody>
      </p:sp>
      <p:pic>
        <p:nvPicPr>
          <p:cNvPr id="1026" name="Picture 2"/>
          <p:cNvPicPr>
            <a:picLocks noChangeAspect="1" noChangeArrowheads="1"/>
          </p:cNvPicPr>
          <p:nvPr/>
        </p:nvPicPr>
        <p:blipFill>
          <a:blip r:embed="rId3"/>
          <a:srcRect/>
          <a:stretch>
            <a:fillRect/>
          </a:stretch>
        </p:blipFill>
        <p:spPr bwMode="auto">
          <a:xfrm>
            <a:off x="500034" y="1571612"/>
            <a:ext cx="8382003" cy="3250815"/>
          </a:xfrm>
          <a:prstGeom prst="rect">
            <a:avLst/>
          </a:prstGeom>
          <a:noFill/>
          <a:ln w="9525">
            <a:noFill/>
            <a:miter lim="800000"/>
            <a:headEnd/>
            <a:tailEnd/>
          </a:ln>
          <a:effectLst/>
        </p:spPr>
      </p:pic>
      <p:sp>
        <p:nvSpPr>
          <p:cNvPr id="10" name="TextBox 9"/>
          <p:cNvSpPr txBox="1"/>
          <p:nvPr/>
        </p:nvSpPr>
        <p:spPr>
          <a:xfrm>
            <a:off x="285720" y="5072074"/>
            <a:ext cx="3284874" cy="276999"/>
          </a:xfrm>
          <a:prstGeom prst="rect">
            <a:avLst/>
          </a:prstGeom>
          <a:noFill/>
        </p:spPr>
        <p:txBody>
          <a:bodyPr wrap="none" rtlCol="0">
            <a:spAutoFit/>
          </a:bodyPr>
          <a:lstStyle/>
          <a:p>
            <a:r>
              <a:rPr lang="en-US" altLang="zh-CN" sz="1200" dirty="0" smtClean="0">
                <a:solidFill>
                  <a:srgbClr val="000099"/>
                </a:solidFill>
                <a:latin typeface="+mn-ea"/>
              </a:rPr>
              <a:t>Step2: </a:t>
            </a:r>
            <a:r>
              <a:rPr lang="zh-CN" altLang="en-US" sz="1200" dirty="0" smtClean="0">
                <a:solidFill>
                  <a:srgbClr val="000099"/>
                </a:solidFill>
                <a:latin typeface="+mn-ea"/>
              </a:rPr>
              <a:t> 调用</a:t>
            </a:r>
            <a:r>
              <a:rPr lang="en-US" altLang="zh-CN" sz="1200" dirty="0" err="1" smtClean="0">
                <a:solidFill>
                  <a:srgbClr val="000099"/>
                </a:solidFill>
                <a:latin typeface="+mn-ea"/>
              </a:rPr>
              <a:t>DBHelper</a:t>
            </a:r>
            <a:r>
              <a:rPr lang="zh-CN" altLang="en-US" sz="1200" dirty="0" smtClean="0">
                <a:solidFill>
                  <a:srgbClr val="000099"/>
                </a:solidFill>
                <a:latin typeface="+mn-ea"/>
              </a:rPr>
              <a:t>，建立物理数据库和表</a:t>
            </a:r>
            <a:endParaRPr lang="zh-CN" altLang="en-US" sz="1200" dirty="0">
              <a:solidFill>
                <a:srgbClr val="000099"/>
              </a:solidFill>
              <a:latin typeface="+mn-ea"/>
            </a:endParaRPr>
          </a:p>
        </p:txBody>
      </p:sp>
      <p:pic>
        <p:nvPicPr>
          <p:cNvPr id="1027" name="Picture 3"/>
          <p:cNvPicPr>
            <a:picLocks noChangeAspect="1" noChangeArrowheads="1"/>
          </p:cNvPicPr>
          <p:nvPr/>
        </p:nvPicPr>
        <p:blipFill>
          <a:blip r:embed="rId4"/>
          <a:srcRect/>
          <a:stretch>
            <a:fillRect/>
          </a:stretch>
        </p:blipFill>
        <p:spPr bwMode="auto">
          <a:xfrm>
            <a:off x="3643306" y="4786322"/>
            <a:ext cx="4572032" cy="1925178"/>
          </a:xfrm>
          <a:prstGeom prst="rect">
            <a:avLst/>
          </a:prstGeom>
          <a:noFill/>
          <a:ln w="9525">
            <a:solidFill>
              <a:srgbClr val="FF0000"/>
            </a:solidFill>
            <a:miter lim="800000"/>
            <a:headEnd/>
            <a:tailEnd/>
          </a:ln>
          <a:effectLst/>
        </p:spPr>
      </p:pic>
    </p:spTree>
  </p:cSld>
  <p:clrMapOvr>
    <a:masterClrMapping/>
  </p:clrMapOvr>
  <p:transition>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8. Eclipse </a:t>
            </a:r>
            <a:r>
              <a:rPr lang="zh-CN" altLang="en-US" sz="2400" dirty="0" smtClean="0"/>
              <a:t>中用运行</a:t>
            </a:r>
            <a:r>
              <a:rPr lang="en-US" altLang="zh-CN" sz="2400" dirty="0" err="1" smtClean="0"/>
              <a:t>ade</a:t>
            </a:r>
            <a:r>
              <a:rPr lang="zh-CN" altLang="en-US" sz="2400" dirty="0" smtClean="0"/>
              <a:t>命令行查看</a:t>
            </a:r>
            <a:r>
              <a:rPr lang="en-US" altLang="zh-CN" sz="2400" dirty="0" err="1" smtClean="0"/>
              <a:t>SQLite</a:t>
            </a:r>
            <a:r>
              <a:rPr lang="zh-CN" altLang="en-US" sz="2400" dirty="0" smtClean="0"/>
              <a:t>数据库</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54</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357158" y="785794"/>
            <a:ext cx="8089074" cy="830997"/>
          </a:xfrm>
          <a:prstGeom prst="rect">
            <a:avLst/>
          </a:prstGeom>
          <a:noFill/>
        </p:spPr>
        <p:txBody>
          <a:bodyPr wrap="none" rtlCol="0">
            <a:spAutoFit/>
          </a:bodyPr>
          <a:lstStyle/>
          <a:p>
            <a:r>
              <a:rPr lang="en-US" altLang="zh-CN" sz="1200" dirty="0" smtClean="0">
                <a:solidFill>
                  <a:srgbClr val="000099"/>
                </a:solidFill>
              </a:rPr>
              <a:t>Step 1: </a:t>
            </a:r>
            <a:r>
              <a:rPr lang="zh-CN" altLang="en-US" sz="1200" dirty="0" smtClean="0">
                <a:solidFill>
                  <a:srgbClr val="000099"/>
                </a:solidFill>
              </a:rPr>
              <a:t>切换到</a:t>
            </a:r>
            <a:r>
              <a:rPr lang="en-US" altLang="zh-CN" sz="1200" dirty="0" smtClean="0">
                <a:solidFill>
                  <a:srgbClr val="000099"/>
                </a:solidFill>
              </a:rPr>
              <a:t>DDMS,</a:t>
            </a:r>
            <a:r>
              <a:rPr lang="zh-CN" altLang="en-US" sz="1200" dirty="0" smtClean="0">
                <a:solidFill>
                  <a:srgbClr val="000099"/>
                </a:solidFill>
              </a:rPr>
              <a:t> 显示</a:t>
            </a:r>
            <a:r>
              <a:rPr lang="en-US" altLang="zh-CN" sz="1200" dirty="0" smtClean="0">
                <a:solidFill>
                  <a:srgbClr val="000099"/>
                </a:solidFill>
              </a:rPr>
              <a:t>Fire</a:t>
            </a:r>
            <a:r>
              <a:rPr lang="zh-CN" altLang="en-US" sz="1200" dirty="0" smtClean="0">
                <a:solidFill>
                  <a:srgbClr val="000099"/>
                </a:solidFill>
              </a:rPr>
              <a:t> </a:t>
            </a:r>
            <a:r>
              <a:rPr lang="en-US" altLang="zh-CN" sz="1200" dirty="0" smtClean="0">
                <a:solidFill>
                  <a:srgbClr val="000099"/>
                </a:solidFill>
              </a:rPr>
              <a:t>Explorer</a:t>
            </a:r>
            <a:r>
              <a:rPr lang="zh-CN" altLang="en-US" sz="1200" dirty="0" smtClean="0">
                <a:solidFill>
                  <a:srgbClr val="000099"/>
                </a:solidFill>
              </a:rPr>
              <a:t>窗口， 找到</a:t>
            </a:r>
            <a:r>
              <a:rPr lang="en-US" altLang="zh-CN" sz="1200" dirty="0" smtClean="0">
                <a:solidFill>
                  <a:srgbClr val="000099"/>
                </a:solidFill>
              </a:rPr>
              <a:t>/data/data/</a:t>
            </a:r>
            <a:r>
              <a:rPr lang="en-US" altLang="zh-CN" sz="1200" dirty="0" err="1" smtClean="0">
                <a:solidFill>
                  <a:srgbClr val="000099"/>
                </a:solidFill>
              </a:rPr>
              <a:t>com.pactera.sqlite</a:t>
            </a:r>
            <a:r>
              <a:rPr lang="en-US" altLang="zh-CN" sz="1200" dirty="0" smtClean="0">
                <a:solidFill>
                  <a:srgbClr val="000099"/>
                </a:solidFill>
              </a:rPr>
              <a:t>/database/</a:t>
            </a:r>
            <a:r>
              <a:rPr lang="en-US" altLang="zh-CN" sz="1200" dirty="0" err="1" smtClean="0">
                <a:solidFill>
                  <a:srgbClr val="000099"/>
                </a:solidFill>
              </a:rPr>
              <a:t>persons.db</a:t>
            </a:r>
            <a:endParaRPr lang="en-US" altLang="zh-CN" sz="1200" dirty="0" smtClean="0">
              <a:solidFill>
                <a:srgbClr val="000099"/>
              </a:solidFill>
            </a:endParaRPr>
          </a:p>
          <a:p>
            <a:r>
              <a:rPr lang="en-US" altLang="zh-CN" sz="1200" dirty="0" smtClean="0">
                <a:solidFill>
                  <a:srgbClr val="000099"/>
                </a:solidFill>
              </a:rPr>
              <a:t>Step 2: </a:t>
            </a:r>
            <a:r>
              <a:rPr lang="zh-CN" altLang="en-US" sz="1200" dirty="0" smtClean="0">
                <a:solidFill>
                  <a:srgbClr val="000099"/>
                </a:solidFill>
              </a:rPr>
              <a:t>点击</a:t>
            </a:r>
            <a:r>
              <a:rPr lang="en-US" altLang="zh-CN" sz="1200" dirty="0" err="1" smtClean="0">
                <a:solidFill>
                  <a:srgbClr val="000099"/>
                </a:solidFill>
              </a:rPr>
              <a:t>Eclispe</a:t>
            </a:r>
            <a:r>
              <a:rPr lang="zh-CN" altLang="en-US" sz="1200" dirty="0" smtClean="0">
                <a:solidFill>
                  <a:srgbClr val="000099"/>
                </a:solidFill>
              </a:rPr>
              <a:t>的菜单</a:t>
            </a:r>
            <a:r>
              <a:rPr lang="en-US" altLang="zh-CN" sz="1200" dirty="0" smtClean="0">
                <a:solidFill>
                  <a:srgbClr val="000099"/>
                </a:solidFill>
              </a:rPr>
              <a:t>-&gt;Run-&gt;External tools -&gt; </a:t>
            </a:r>
            <a:r>
              <a:rPr lang="en-US" altLang="zh-CN" sz="1200" dirty="0" err="1" smtClean="0">
                <a:solidFill>
                  <a:srgbClr val="000099"/>
                </a:solidFill>
              </a:rPr>
              <a:t>cmd</a:t>
            </a:r>
            <a:r>
              <a:rPr lang="en-US" altLang="zh-CN" sz="1200" dirty="0" smtClean="0">
                <a:solidFill>
                  <a:srgbClr val="000099"/>
                </a:solidFill>
              </a:rPr>
              <a:t> (</a:t>
            </a:r>
            <a:r>
              <a:rPr lang="zh-CN" altLang="en-US" sz="1200" dirty="0" smtClean="0">
                <a:solidFill>
                  <a:srgbClr val="000099"/>
                </a:solidFill>
              </a:rPr>
              <a:t>如果没有，配置一个，在</a:t>
            </a:r>
            <a:r>
              <a:rPr lang="en-US" altLang="zh-CN" sz="1200" dirty="0" smtClean="0">
                <a:solidFill>
                  <a:srgbClr val="000099"/>
                </a:solidFill>
              </a:rPr>
              <a:t>PPT</a:t>
            </a:r>
            <a:r>
              <a:rPr lang="zh-CN" altLang="en-US" sz="1200" dirty="0" smtClean="0">
                <a:solidFill>
                  <a:srgbClr val="000099"/>
                </a:solidFill>
              </a:rPr>
              <a:t>中有介绍如何配置</a:t>
            </a:r>
            <a:r>
              <a:rPr lang="en-US" altLang="zh-CN" sz="1200" dirty="0" smtClean="0">
                <a:solidFill>
                  <a:srgbClr val="000099"/>
                </a:solidFill>
              </a:rPr>
              <a:t>) </a:t>
            </a:r>
          </a:p>
          <a:p>
            <a:r>
              <a:rPr lang="en-US" altLang="zh-CN" sz="1200" dirty="0" smtClean="0">
                <a:solidFill>
                  <a:srgbClr val="000099"/>
                </a:solidFill>
              </a:rPr>
              <a:t>Step 3:</a:t>
            </a:r>
            <a:r>
              <a:rPr lang="zh-CN" altLang="en-US" sz="1200" dirty="0" smtClean="0">
                <a:solidFill>
                  <a:srgbClr val="000099"/>
                </a:solidFill>
              </a:rPr>
              <a:t> </a:t>
            </a:r>
            <a:r>
              <a:rPr lang="zh-CN" altLang="en-US" sz="1200" dirty="0" smtClean="0"/>
              <a:t>运行</a:t>
            </a:r>
            <a:r>
              <a:rPr lang="en-US" sz="1200" dirty="0" err="1" smtClean="0"/>
              <a:t>cmd</a:t>
            </a:r>
            <a:r>
              <a:rPr lang="en-US" sz="1200" dirty="0" smtClean="0"/>
              <a:t>，</a:t>
            </a:r>
            <a:r>
              <a:rPr lang="zh-CN" altLang="en-US" sz="1200" dirty="0" smtClean="0"/>
              <a:t>切换到</a:t>
            </a:r>
            <a:r>
              <a:rPr lang="en-US" sz="1200" dirty="0" smtClean="0"/>
              <a:t>android-</a:t>
            </a:r>
            <a:r>
              <a:rPr lang="en-US" sz="1200" dirty="0" err="1" smtClean="0"/>
              <a:t>sdk</a:t>
            </a:r>
            <a:r>
              <a:rPr lang="zh-CN" altLang="en-US" sz="1200" dirty="0" smtClean="0"/>
              <a:t>目录，运行</a:t>
            </a:r>
            <a:r>
              <a:rPr lang="en-US" sz="1200" dirty="0" smtClean="0"/>
              <a:t>adb.exe，</a:t>
            </a:r>
            <a:r>
              <a:rPr lang="zh-CN" altLang="en-US" sz="1200" dirty="0" smtClean="0"/>
              <a:t>加上参数</a:t>
            </a:r>
            <a:r>
              <a:rPr lang="en-US" sz="1200" dirty="0" smtClean="0"/>
              <a:t>shell，</a:t>
            </a:r>
            <a:r>
              <a:rPr lang="zh-CN" altLang="en-US" sz="1200" dirty="0" smtClean="0"/>
              <a:t>出现</a:t>
            </a:r>
            <a:r>
              <a:rPr lang="en-US" altLang="zh-CN" sz="1200" dirty="0" smtClean="0"/>
              <a:t>#</a:t>
            </a:r>
            <a:r>
              <a:rPr lang="zh-CN" altLang="en-US" sz="1200" dirty="0" smtClean="0"/>
              <a:t>号就代表进入了</a:t>
            </a:r>
            <a:r>
              <a:rPr lang="en-US" sz="1200" dirty="0" smtClean="0"/>
              <a:t>shell</a:t>
            </a:r>
            <a:r>
              <a:rPr lang="zh-CN" altLang="en-US" sz="1200" dirty="0" smtClean="0"/>
              <a:t>命令模式，</a:t>
            </a:r>
            <a:endParaRPr lang="en-US" altLang="zh-CN" sz="1200" dirty="0" smtClean="0"/>
          </a:p>
          <a:p>
            <a:r>
              <a:rPr lang="zh-CN" altLang="en-US" sz="1200" dirty="0" smtClean="0"/>
              <a:t>注意</a:t>
            </a:r>
            <a:r>
              <a:rPr lang="en-US" sz="1200" dirty="0" err="1" smtClean="0"/>
              <a:t>adb</a:t>
            </a:r>
            <a:r>
              <a:rPr lang="zh-CN" altLang="en-US" sz="1200" dirty="0" smtClean="0"/>
              <a:t>要在</a:t>
            </a:r>
            <a:r>
              <a:rPr lang="en-US" sz="1200" dirty="0" smtClean="0"/>
              <a:t>Android</a:t>
            </a:r>
            <a:r>
              <a:rPr lang="zh-CN" altLang="en-US" sz="1200" dirty="0" smtClean="0"/>
              <a:t>模拟器运行时才能进入</a:t>
            </a:r>
            <a:r>
              <a:rPr lang="en-US" sz="1200" dirty="0" smtClean="0"/>
              <a:t>shell： </a:t>
            </a:r>
            <a:r>
              <a:rPr lang="zh-CN" altLang="en-US" sz="1200" dirty="0" smtClean="0"/>
              <a:t>目录 </a:t>
            </a:r>
            <a:r>
              <a:rPr lang="en-US" sz="1200" dirty="0" smtClean="0"/>
              <a:t>adt-bundle-windows-x86-20130514\</a:t>
            </a:r>
            <a:r>
              <a:rPr lang="en-US" sz="1200" dirty="0" err="1" smtClean="0"/>
              <a:t>sdk</a:t>
            </a:r>
            <a:r>
              <a:rPr lang="en-US" sz="1200" dirty="0" smtClean="0"/>
              <a:t>\platform-tools</a:t>
            </a:r>
            <a:endParaRPr lang="zh-CN" altLang="en-US" sz="1200" dirty="0">
              <a:solidFill>
                <a:srgbClr val="000099"/>
              </a:solidFill>
            </a:endParaRPr>
          </a:p>
        </p:txBody>
      </p:sp>
      <p:pic>
        <p:nvPicPr>
          <p:cNvPr id="98306" name="Picture 2"/>
          <p:cNvPicPr>
            <a:picLocks noChangeAspect="1" noChangeArrowheads="1"/>
          </p:cNvPicPr>
          <p:nvPr/>
        </p:nvPicPr>
        <p:blipFill>
          <a:blip r:embed="rId3"/>
          <a:srcRect/>
          <a:stretch>
            <a:fillRect/>
          </a:stretch>
        </p:blipFill>
        <p:spPr bwMode="auto">
          <a:xfrm>
            <a:off x="428595" y="1643050"/>
            <a:ext cx="7128107" cy="521495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7. </a:t>
            </a:r>
            <a:r>
              <a:rPr lang="en-US" altLang="zh-CN" dirty="0" err="1" smtClean="0"/>
              <a:t>SQLite</a:t>
            </a:r>
            <a:r>
              <a:rPr lang="zh-CN" altLang="en-US" dirty="0" smtClean="0"/>
              <a:t> 的使用</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55</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4" name="TextBox 13"/>
          <p:cNvSpPr txBox="1"/>
          <p:nvPr/>
        </p:nvSpPr>
        <p:spPr>
          <a:xfrm>
            <a:off x="500034" y="785794"/>
            <a:ext cx="2073003" cy="276999"/>
          </a:xfrm>
          <a:prstGeom prst="rect">
            <a:avLst/>
          </a:prstGeom>
          <a:solidFill>
            <a:srgbClr val="FFFF00"/>
          </a:solidFill>
        </p:spPr>
        <p:txBody>
          <a:bodyPr wrap="none" rtlCol="0">
            <a:spAutoFit/>
          </a:bodyPr>
          <a:lstStyle/>
          <a:p>
            <a:r>
              <a:rPr lang="en-US" altLang="zh-CN" sz="1200" dirty="0" err="1" smtClean="0"/>
              <a:t>SQLite</a:t>
            </a:r>
            <a:r>
              <a:rPr lang="zh-CN" altLang="en-US" sz="1200" dirty="0" smtClean="0"/>
              <a:t>是一个小型的数据库</a:t>
            </a:r>
            <a:endParaRPr lang="zh-CN" altLang="en-US" sz="1200" dirty="0"/>
          </a:p>
        </p:txBody>
      </p:sp>
      <p:sp>
        <p:nvSpPr>
          <p:cNvPr id="7" name="TextBox 6"/>
          <p:cNvSpPr txBox="1"/>
          <p:nvPr/>
        </p:nvSpPr>
        <p:spPr>
          <a:xfrm>
            <a:off x="428596" y="1142984"/>
            <a:ext cx="1686680" cy="276999"/>
          </a:xfrm>
          <a:prstGeom prst="rect">
            <a:avLst/>
          </a:prstGeom>
          <a:noFill/>
        </p:spPr>
        <p:txBody>
          <a:bodyPr wrap="none" rtlCol="0">
            <a:spAutoFit/>
          </a:bodyPr>
          <a:lstStyle/>
          <a:p>
            <a:r>
              <a:rPr lang="en-US" altLang="zh-CN" sz="1200" dirty="0" smtClean="0">
                <a:solidFill>
                  <a:srgbClr val="000099"/>
                </a:solidFill>
              </a:rPr>
              <a:t>Step3 : </a:t>
            </a:r>
            <a:r>
              <a:rPr lang="zh-CN" altLang="en-US" sz="1200" dirty="0" smtClean="0">
                <a:solidFill>
                  <a:srgbClr val="000099"/>
                </a:solidFill>
              </a:rPr>
              <a:t> 查询遍历记录</a:t>
            </a:r>
            <a:endParaRPr lang="zh-CN" altLang="en-US" sz="1200" dirty="0">
              <a:solidFill>
                <a:srgbClr val="000099"/>
              </a:solidFill>
            </a:endParaRPr>
          </a:p>
        </p:txBody>
      </p:sp>
      <p:pic>
        <p:nvPicPr>
          <p:cNvPr id="2050" name="Picture 2"/>
          <p:cNvPicPr>
            <a:picLocks noChangeAspect="1" noChangeArrowheads="1"/>
          </p:cNvPicPr>
          <p:nvPr/>
        </p:nvPicPr>
        <p:blipFill>
          <a:blip r:embed="rId3"/>
          <a:srcRect/>
          <a:stretch>
            <a:fillRect/>
          </a:stretch>
        </p:blipFill>
        <p:spPr bwMode="auto">
          <a:xfrm>
            <a:off x="285720" y="1500174"/>
            <a:ext cx="8548698" cy="2774823"/>
          </a:xfrm>
          <a:prstGeom prst="rect">
            <a:avLst/>
          </a:prstGeom>
          <a:noFill/>
          <a:ln w="9525">
            <a:noFill/>
            <a:miter lim="800000"/>
            <a:headEnd/>
            <a:tailEnd/>
          </a:ln>
          <a:effectLst/>
        </p:spPr>
      </p:pic>
      <p:sp>
        <p:nvSpPr>
          <p:cNvPr id="12" name="TextBox 11"/>
          <p:cNvSpPr txBox="1"/>
          <p:nvPr/>
        </p:nvSpPr>
        <p:spPr>
          <a:xfrm>
            <a:off x="285720" y="4429132"/>
            <a:ext cx="1532792" cy="276999"/>
          </a:xfrm>
          <a:prstGeom prst="rect">
            <a:avLst/>
          </a:prstGeom>
          <a:noFill/>
        </p:spPr>
        <p:txBody>
          <a:bodyPr wrap="none" rtlCol="0">
            <a:spAutoFit/>
          </a:bodyPr>
          <a:lstStyle/>
          <a:p>
            <a:r>
              <a:rPr lang="en-US" altLang="zh-CN" sz="1200" dirty="0" smtClean="0">
                <a:solidFill>
                  <a:srgbClr val="000099"/>
                </a:solidFill>
              </a:rPr>
              <a:t>Step3 : </a:t>
            </a:r>
            <a:r>
              <a:rPr lang="zh-CN" altLang="en-US" sz="1200" dirty="0" smtClean="0">
                <a:solidFill>
                  <a:srgbClr val="000099"/>
                </a:solidFill>
              </a:rPr>
              <a:t> 插入新记录</a:t>
            </a:r>
            <a:endParaRPr lang="zh-CN" altLang="en-US" sz="1200" dirty="0">
              <a:solidFill>
                <a:srgbClr val="000099"/>
              </a:solidFill>
            </a:endParaRPr>
          </a:p>
        </p:txBody>
      </p:sp>
      <p:pic>
        <p:nvPicPr>
          <p:cNvPr id="2051" name="Picture 3"/>
          <p:cNvPicPr>
            <a:picLocks noChangeAspect="1" noChangeArrowheads="1"/>
          </p:cNvPicPr>
          <p:nvPr/>
        </p:nvPicPr>
        <p:blipFill>
          <a:blip r:embed="rId4"/>
          <a:srcRect/>
          <a:stretch>
            <a:fillRect/>
          </a:stretch>
        </p:blipFill>
        <p:spPr bwMode="auto">
          <a:xfrm>
            <a:off x="3071802" y="3857628"/>
            <a:ext cx="4653470" cy="2786058"/>
          </a:xfrm>
          <a:prstGeom prst="rect">
            <a:avLst/>
          </a:prstGeom>
          <a:noFill/>
          <a:ln w="9525">
            <a:solidFill>
              <a:srgbClr val="FF0000"/>
            </a:solidFill>
            <a:miter lim="800000"/>
            <a:headEnd/>
            <a:tailEnd/>
          </a:ln>
          <a:effectLst/>
        </p:spPr>
      </p:pic>
      <p:sp>
        <p:nvSpPr>
          <p:cNvPr id="11" name="TextBox 10"/>
          <p:cNvSpPr txBox="1"/>
          <p:nvPr/>
        </p:nvSpPr>
        <p:spPr>
          <a:xfrm>
            <a:off x="285720" y="4929198"/>
            <a:ext cx="2357454" cy="646331"/>
          </a:xfrm>
          <a:prstGeom prst="rect">
            <a:avLst/>
          </a:prstGeom>
          <a:solidFill>
            <a:srgbClr val="21C949"/>
          </a:solidFill>
        </p:spPr>
        <p:txBody>
          <a:bodyPr wrap="square" rtlCol="0">
            <a:spAutoFit/>
          </a:bodyPr>
          <a:lstStyle/>
          <a:p>
            <a:r>
              <a:rPr lang="zh-CN" altLang="en-US" sz="1200" dirty="0" smtClean="0"/>
              <a:t>建议利用</a:t>
            </a:r>
            <a:r>
              <a:rPr lang="en-US" altLang="zh-CN" sz="1200" dirty="0" smtClean="0"/>
              <a:t>Android </a:t>
            </a:r>
            <a:r>
              <a:rPr lang="zh-CN" altLang="en-US" sz="1200" dirty="0" smtClean="0"/>
              <a:t>系统的</a:t>
            </a:r>
            <a:r>
              <a:rPr lang="en-US" altLang="zh-CN" sz="1200" dirty="0" smtClean="0"/>
              <a:t>API</a:t>
            </a:r>
            <a:r>
              <a:rPr lang="zh-CN" altLang="en-US" sz="1200" dirty="0" smtClean="0"/>
              <a:t>，也可以自己手写</a:t>
            </a:r>
            <a:r>
              <a:rPr lang="en-US" altLang="zh-CN" sz="1200" dirty="0" smtClean="0"/>
              <a:t>SQL.</a:t>
            </a:r>
            <a:r>
              <a:rPr lang="zh-CN" altLang="en-US" sz="1200" dirty="0" smtClean="0"/>
              <a:t>运行</a:t>
            </a:r>
            <a:r>
              <a:rPr lang="en-US" altLang="zh-CN" sz="1200" dirty="0" err="1" smtClean="0"/>
              <a:t>db.executeSQL</a:t>
            </a:r>
            <a:r>
              <a:rPr lang="zh-CN" altLang="en-US" sz="1200" dirty="0" smtClean="0"/>
              <a:t>，但不推荐手写</a:t>
            </a:r>
            <a:endParaRPr lang="zh-CN" altLang="en-US" sz="1200" dirty="0"/>
          </a:p>
        </p:txBody>
      </p:sp>
    </p:spTree>
  </p:cSld>
  <p:clrMapOvr>
    <a:masterClrMapping/>
  </p:clrMapOvr>
  <p:transition>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8. DB </a:t>
            </a:r>
            <a:r>
              <a:rPr lang="zh-CN" altLang="en-US" dirty="0" smtClean="0"/>
              <a:t>事务的操作</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56</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3" name="TextBox 12"/>
          <p:cNvSpPr txBox="1"/>
          <p:nvPr/>
        </p:nvSpPr>
        <p:spPr>
          <a:xfrm>
            <a:off x="500034" y="785794"/>
            <a:ext cx="1720343" cy="307777"/>
          </a:xfrm>
          <a:prstGeom prst="rect">
            <a:avLst/>
          </a:prstGeom>
          <a:solidFill>
            <a:srgbClr val="FFFF00"/>
          </a:solidFill>
        </p:spPr>
        <p:txBody>
          <a:bodyPr wrap="none" rtlCol="0">
            <a:spAutoFit/>
          </a:bodyPr>
          <a:lstStyle/>
          <a:p>
            <a:r>
              <a:rPr lang="en-US" altLang="zh-CN" sz="1400" dirty="0" smtClean="0"/>
              <a:t>1</a:t>
            </a:r>
            <a:r>
              <a:rPr lang="zh-CN" altLang="en-US" sz="1400" dirty="0" smtClean="0"/>
              <a:t>、什么要用到事务</a:t>
            </a:r>
            <a:endParaRPr lang="zh-CN" altLang="en-US" sz="1400" dirty="0"/>
          </a:p>
        </p:txBody>
      </p:sp>
      <p:sp>
        <p:nvSpPr>
          <p:cNvPr id="15" name="TextBox 14"/>
          <p:cNvSpPr txBox="1"/>
          <p:nvPr/>
        </p:nvSpPr>
        <p:spPr>
          <a:xfrm>
            <a:off x="428596" y="1214422"/>
            <a:ext cx="7715304" cy="461665"/>
          </a:xfrm>
          <a:prstGeom prst="rect">
            <a:avLst/>
          </a:prstGeom>
          <a:noFill/>
        </p:spPr>
        <p:txBody>
          <a:bodyPr wrap="square" rtlCol="0">
            <a:spAutoFit/>
          </a:bodyPr>
          <a:lstStyle/>
          <a:p>
            <a:r>
              <a:rPr lang="zh-CN" altLang="en-US" sz="1200" dirty="0" smtClean="0"/>
              <a:t>比如说，银行转帐，一边扣钱，一边存钱。一边减少金额，一边增加金额。要保证这这二件事情都成功，就需要用事务圈定。要成功都成功，要失败都失败</a:t>
            </a:r>
            <a:endParaRPr lang="en-US" altLang="zh-CN" sz="1200" dirty="0" smtClean="0"/>
          </a:p>
        </p:txBody>
      </p:sp>
      <p:sp>
        <p:nvSpPr>
          <p:cNvPr id="16" name="TextBox 15"/>
          <p:cNvSpPr txBox="1"/>
          <p:nvPr/>
        </p:nvSpPr>
        <p:spPr>
          <a:xfrm>
            <a:off x="500034" y="1714488"/>
            <a:ext cx="2390398" cy="307777"/>
          </a:xfrm>
          <a:prstGeom prst="rect">
            <a:avLst/>
          </a:prstGeom>
          <a:solidFill>
            <a:srgbClr val="FFFF00"/>
          </a:solidFill>
        </p:spPr>
        <p:txBody>
          <a:bodyPr wrap="none" rtlCol="0">
            <a:spAutoFit/>
          </a:bodyPr>
          <a:lstStyle/>
          <a:p>
            <a:r>
              <a:rPr lang="en-US" altLang="zh-CN" sz="1400" dirty="0" smtClean="0"/>
              <a:t>2</a:t>
            </a:r>
            <a:r>
              <a:rPr lang="zh-CN" altLang="en-US" sz="1400" dirty="0" smtClean="0"/>
              <a:t>、</a:t>
            </a:r>
            <a:r>
              <a:rPr lang="en-US" altLang="zh-CN" sz="1400" dirty="0" smtClean="0"/>
              <a:t>Android</a:t>
            </a:r>
            <a:r>
              <a:rPr lang="zh-CN" altLang="en-US" sz="1400" dirty="0" smtClean="0"/>
              <a:t>如何实现事务？</a:t>
            </a:r>
            <a:endParaRPr lang="zh-CN" altLang="en-US" sz="1400" dirty="0"/>
          </a:p>
        </p:txBody>
      </p:sp>
      <p:pic>
        <p:nvPicPr>
          <p:cNvPr id="1026" name="Picture 2"/>
          <p:cNvPicPr>
            <a:picLocks noChangeAspect="1" noChangeArrowheads="1"/>
          </p:cNvPicPr>
          <p:nvPr/>
        </p:nvPicPr>
        <p:blipFill>
          <a:blip r:embed="rId3"/>
          <a:srcRect/>
          <a:stretch>
            <a:fillRect/>
          </a:stretch>
        </p:blipFill>
        <p:spPr bwMode="auto">
          <a:xfrm>
            <a:off x="428596" y="2214554"/>
            <a:ext cx="7288506" cy="4214842"/>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9. </a:t>
            </a:r>
            <a:r>
              <a:rPr lang="en-US" altLang="zh-CN" dirty="0" err="1" smtClean="0"/>
              <a:t>ListView</a:t>
            </a:r>
            <a:r>
              <a:rPr lang="zh-CN" altLang="en-US" dirty="0" smtClean="0"/>
              <a:t>对象的使用</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57</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3" name="TextBox 12"/>
          <p:cNvSpPr txBox="1"/>
          <p:nvPr/>
        </p:nvSpPr>
        <p:spPr>
          <a:xfrm>
            <a:off x="500034" y="785794"/>
            <a:ext cx="1568058" cy="307777"/>
          </a:xfrm>
          <a:prstGeom prst="rect">
            <a:avLst/>
          </a:prstGeom>
          <a:solidFill>
            <a:srgbClr val="FFFF00"/>
          </a:solidFill>
        </p:spPr>
        <p:txBody>
          <a:bodyPr wrap="none" rtlCol="0">
            <a:spAutoFit/>
          </a:bodyPr>
          <a:lstStyle/>
          <a:p>
            <a:r>
              <a:rPr lang="en-US" altLang="zh-CN" sz="1400" dirty="0" smtClean="0"/>
              <a:t>1</a:t>
            </a:r>
            <a:r>
              <a:rPr lang="zh-CN" altLang="en-US" sz="1400" dirty="0" smtClean="0"/>
              <a:t>、</a:t>
            </a:r>
            <a:r>
              <a:rPr lang="en-US" altLang="zh-CN" sz="1400" dirty="0" err="1" smtClean="0"/>
              <a:t>ListView</a:t>
            </a:r>
            <a:r>
              <a:rPr lang="zh-CN" altLang="en-US" sz="1400" dirty="0" smtClean="0"/>
              <a:t>介绍</a:t>
            </a:r>
            <a:endParaRPr lang="zh-CN" altLang="en-US" sz="1400" dirty="0"/>
          </a:p>
        </p:txBody>
      </p:sp>
      <p:sp>
        <p:nvSpPr>
          <p:cNvPr id="15" name="TextBox 14"/>
          <p:cNvSpPr txBox="1"/>
          <p:nvPr/>
        </p:nvSpPr>
        <p:spPr>
          <a:xfrm>
            <a:off x="428596" y="1214422"/>
            <a:ext cx="7715304" cy="461665"/>
          </a:xfrm>
          <a:prstGeom prst="rect">
            <a:avLst/>
          </a:prstGeom>
          <a:noFill/>
        </p:spPr>
        <p:txBody>
          <a:bodyPr wrap="square" rtlCol="0">
            <a:spAutoFit/>
          </a:bodyPr>
          <a:lstStyle/>
          <a:p>
            <a:r>
              <a:rPr lang="en-US" altLang="zh-CN" sz="1200" dirty="0" err="1" smtClean="0"/>
              <a:t>ListView</a:t>
            </a:r>
            <a:r>
              <a:rPr lang="zh-CN" altLang="en-US" sz="1200" dirty="0" smtClean="0"/>
              <a:t>内部是一个标准的</a:t>
            </a:r>
            <a:r>
              <a:rPr lang="en-US" altLang="zh-CN" sz="1200" dirty="0" smtClean="0"/>
              <a:t>MVC</a:t>
            </a:r>
            <a:r>
              <a:rPr lang="zh-CN" altLang="en-US" sz="1200" dirty="0" smtClean="0"/>
              <a:t>实现。而且会自动控制滚动条，只显示当前屏幕能显示的内容，不会一次加载所有内容而浪费内存。尤其是大量数据的时候。</a:t>
            </a:r>
            <a:endParaRPr lang="en-US" altLang="zh-CN" sz="1200" dirty="0" smtClean="0"/>
          </a:p>
        </p:txBody>
      </p:sp>
      <p:sp>
        <p:nvSpPr>
          <p:cNvPr id="16" name="TextBox 15"/>
          <p:cNvSpPr txBox="1"/>
          <p:nvPr/>
        </p:nvSpPr>
        <p:spPr>
          <a:xfrm>
            <a:off x="500034" y="1714488"/>
            <a:ext cx="1568058" cy="307777"/>
          </a:xfrm>
          <a:prstGeom prst="rect">
            <a:avLst/>
          </a:prstGeom>
          <a:solidFill>
            <a:srgbClr val="FFFF00"/>
          </a:solidFill>
        </p:spPr>
        <p:txBody>
          <a:bodyPr wrap="none" rtlCol="0">
            <a:spAutoFit/>
          </a:bodyPr>
          <a:lstStyle/>
          <a:p>
            <a:r>
              <a:rPr lang="en-US" altLang="zh-CN" sz="1400" dirty="0" smtClean="0"/>
              <a:t>2</a:t>
            </a:r>
            <a:r>
              <a:rPr lang="zh-CN" altLang="en-US" sz="1400" dirty="0" smtClean="0"/>
              <a:t>、实现</a:t>
            </a:r>
            <a:r>
              <a:rPr lang="en-US" altLang="zh-CN" sz="1400" dirty="0" err="1" smtClean="0"/>
              <a:t>ListView</a:t>
            </a:r>
            <a:endParaRPr lang="zh-CN" altLang="en-US" sz="1400" dirty="0"/>
          </a:p>
        </p:txBody>
      </p:sp>
      <p:sp>
        <p:nvSpPr>
          <p:cNvPr id="9" name="TextBox 8"/>
          <p:cNvSpPr txBox="1"/>
          <p:nvPr/>
        </p:nvSpPr>
        <p:spPr>
          <a:xfrm>
            <a:off x="571472" y="2143116"/>
            <a:ext cx="1928733" cy="276999"/>
          </a:xfrm>
          <a:prstGeom prst="rect">
            <a:avLst/>
          </a:prstGeom>
          <a:noFill/>
        </p:spPr>
        <p:txBody>
          <a:bodyPr wrap="none" rtlCol="0">
            <a:spAutoFit/>
          </a:bodyPr>
          <a:lstStyle/>
          <a:p>
            <a:r>
              <a:rPr lang="en-US" altLang="zh-CN" sz="1200" dirty="0" smtClean="0"/>
              <a:t>Step1: </a:t>
            </a:r>
            <a:r>
              <a:rPr lang="zh-CN" altLang="en-US" sz="1200" dirty="0" smtClean="0"/>
              <a:t>引入</a:t>
            </a:r>
            <a:r>
              <a:rPr lang="en-US" altLang="zh-CN" sz="1200" dirty="0" err="1" smtClean="0"/>
              <a:t>ListView</a:t>
            </a:r>
            <a:r>
              <a:rPr lang="zh-CN" altLang="en-US" sz="1200" dirty="0" smtClean="0"/>
              <a:t>对象</a:t>
            </a:r>
            <a:endParaRPr lang="zh-CN" altLang="en-US" sz="1200" dirty="0"/>
          </a:p>
        </p:txBody>
      </p:sp>
      <p:pic>
        <p:nvPicPr>
          <p:cNvPr id="1026" name="Picture 2"/>
          <p:cNvPicPr>
            <a:picLocks noChangeAspect="1" noChangeArrowheads="1"/>
          </p:cNvPicPr>
          <p:nvPr/>
        </p:nvPicPr>
        <p:blipFill>
          <a:blip r:embed="rId3"/>
          <a:srcRect/>
          <a:stretch>
            <a:fillRect/>
          </a:stretch>
        </p:blipFill>
        <p:spPr bwMode="auto">
          <a:xfrm>
            <a:off x="500034" y="2500306"/>
            <a:ext cx="3693110" cy="4081473"/>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9. </a:t>
            </a:r>
            <a:r>
              <a:rPr lang="en-US" altLang="zh-CN" dirty="0" err="1" smtClean="0"/>
              <a:t>ListView</a:t>
            </a:r>
            <a:r>
              <a:rPr lang="zh-CN" altLang="en-US" dirty="0" smtClean="0"/>
              <a:t>对象的使用</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58</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428596" y="857232"/>
            <a:ext cx="3159839" cy="276999"/>
          </a:xfrm>
          <a:prstGeom prst="rect">
            <a:avLst/>
          </a:prstGeom>
          <a:noFill/>
        </p:spPr>
        <p:txBody>
          <a:bodyPr wrap="none" rtlCol="0">
            <a:spAutoFit/>
          </a:bodyPr>
          <a:lstStyle/>
          <a:p>
            <a:r>
              <a:rPr lang="en-US" altLang="zh-CN" sz="1200" dirty="0" smtClean="0"/>
              <a:t>Step1: </a:t>
            </a:r>
            <a:r>
              <a:rPr lang="zh-CN" altLang="en-US" sz="1200" dirty="0" smtClean="0"/>
              <a:t>写相关的方法去丰富</a:t>
            </a:r>
            <a:r>
              <a:rPr lang="en-US" altLang="zh-CN" sz="1200" dirty="0" err="1" smtClean="0"/>
              <a:t>ListView</a:t>
            </a:r>
            <a:r>
              <a:rPr lang="zh-CN" altLang="en-US" sz="1200" dirty="0" smtClean="0"/>
              <a:t>的内容</a:t>
            </a:r>
            <a:endParaRPr lang="zh-CN" altLang="en-US" sz="1200" dirty="0"/>
          </a:p>
        </p:txBody>
      </p:sp>
      <p:pic>
        <p:nvPicPr>
          <p:cNvPr id="2050" name="Picture 2"/>
          <p:cNvPicPr>
            <a:picLocks noChangeAspect="1" noChangeArrowheads="1"/>
          </p:cNvPicPr>
          <p:nvPr/>
        </p:nvPicPr>
        <p:blipFill>
          <a:blip r:embed="rId3"/>
          <a:srcRect/>
          <a:stretch>
            <a:fillRect/>
          </a:stretch>
        </p:blipFill>
        <p:spPr bwMode="auto">
          <a:xfrm>
            <a:off x="285720" y="1357298"/>
            <a:ext cx="4095688" cy="264794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4071934" y="785794"/>
            <a:ext cx="4849191" cy="5805500"/>
          </a:xfrm>
          <a:prstGeom prst="rect">
            <a:avLst/>
          </a:prstGeom>
          <a:noFill/>
          <a:ln w="9525">
            <a:noFill/>
            <a:miter lim="800000"/>
            <a:headEnd/>
            <a:tailEnd/>
          </a:ln>
          <a:effectLst/>
        </p:spPr>
      </p:pic>
      <p:cxnSp>
        <p:nvCxnSpPr>
          <p:cNvPr id="17" name="直接箭头连接符 16"/>
          <p:cNvCxnSpPr/>
          <p:nvPr/>
        </p:nvCxnSpPr>
        <p:spPr>
          <a:xfrm rot="5400000" flipH="1" flipV="1">
            <a:off x="3357554" y="2571744"/>
            <a:ext cx="928694" cy="785818"/>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9. </a:t>
            </a:r>
            <a:r>
              <a:rPr lang="en-US" altLang="zh-CN" dirty="0" err="1" smtClean="0"/>
              <a:t>ListView</a:t>
            </a:r>
            <a:r>
              <a:rPr lang="zh-CN" altLang="en-US" dirty="0" smtClean="0"/>
              <a:t>对象的使用</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59</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428596" y="857232"/>
            <a:ext cx="4984057" cy="276999"/>
          </a:xfrm>
          <a:prstGeom prst="rect">
            <a:avLst/>
          </a:prstGeom>
          <a:solidFill>
            <a:srgbClr val="FFFF00"/>
          </a:solidFill>
        </p:spPr>
        <p:txBody>
          <a:bodyPr wrap="none" rtlCol="0">
            <a:spAutoFit/>
          </a:bodyPr>
          <a:lstStyle/>
          <a:p>
            <a:r>
              <a:rPr lang="zh-CN" altLang="en-US" sz="1200" dirty="0" smtClean="0"/>
              <a:t>用前面的方法写出来的格式很丑</a:t>
            </a:r>
            <a:r>
              <a:rPr lang="en-US" altLang="zh-CN" sz="1200" dirty="0" smtClean="0"/>
              <a:t>,</a:t>
            </a:r>
            <a:r>
              <a:rPr lang="zh-CN" altLang="en-US" sz="1200" dirty="0" smtClean="0"/>
              <a:t>因此需要改善，定制自己想要的</a:t>
            </a:r>
            <a:r>
              <a:rPr lang="en-US" altLang="zh-CN" sz="1200" dirty="0" smtClean="0"/>
              <a:t>layout</a:t>
            </a:r>
            <a:endParaRPr lang="zh-CN" altLang="en-US" sz="1200" dirty="0"/>
          </a:p>
        </p:txBody>
      </p:sp>
      <p:sp>
        <p:nvSpPr>
          <p:cNvPr id="10" name="TextBox 9"/>
          <p:cNvSpPr txBox="1"/>
          <p:nvPr/>
        </p:nvSpPr>
        <p:spPr>
          <a:xfrm>
            <a:off x="357158" y="1285860"/>
            <a:ext cx="3494867" cy="276999"/>
          </a:xfrm>
          <a:prstGeom prst="rect">
            <a:avLst/>
          </a:prstGeom>
          <a:noFill/>
        </p:spPr>
        <p:txBody>
          <a:bodyPr wrap="none" rtlCol="0">
            <a:spAutoFit/>
          </a:bodyPr>
          <a:lstStyle/>
          <a:p>
            <a:r>
              <a:rPr lang="en-US" altLang="zh-CN" sz="1200" dirty="0" smtClean="0">
                <a:solidFill>
                  <a:srgbClr val="000099"/>
                </a:solidFill>
              </a:rPr>
              <a:t>Step1:</a:t>
            </a:r>
            <a:r>
              <a:rPr lang="zh-CN" altLang="en-US" sz="1200" dirty="0" smtClean="0">
                <a:solidFill>
                  <a:srgbClr val="000099"/>
                </a:solidFill>
              </a:rPr>
              <a:t> 新建一个布局</a:t>
            </a:r>
            <a:r>
              <a:rPr lang="en-US" altLang="zh-CN" sz="1200" dirty="0" smtClean="0">
                <a:solidFill>
                  <a:srgbClr val="000099"/>
                </a:solidFill>
              </a:rPr>
              <a:t>layout</a:t>
            </a:r>
            <a:r>
              <a:rPr lang="zh-CN" altLang="en-US" sz="1200" dirty="0" smtClean="0">
                <a:solidFill>
                  <a:srgbClr val="000099"/>
                </a:solidFill>
              </a:rPr>
              <a:t>的</a:t>
            </a:r>
            <a:r>
              <a:rPr lang="en-US" altLang="zh-CN" sz="1200" dirty="0" smtClean="0">
                <a:solidFill>
                  <a:srgbClr val="000099"/>
                </a:solidFill>
              </a:rPr>
              <a:t>list_view.xml</a:t>
            </a:r>
            <a:r>
              <a:rPr lang="zh-CN" altLang="en-US" sz="1200" dirty="0" smtClean="0">
                <a:solidFill>
                  <a:srgbClr val="000099"/>
                </a:solidFill>
              </a:rPr>
              <a:t>文件</a:t>
            </a:r>
            <a:r>
              <a:rPr lang="en-US" altLang="zh-CN" sz="1200" dirty="0" smtClean="0">
                <a:solidFill>
                  <a:srgbClr val="000099"/>
                </a:solidFill>
              </a:rPr>
              <a:t> </a:t>
            </a:r>
            <a:endParaRPr lang="zh-CN" altLang="en-US" sz="1200" dirty="0">
              <a:solidFill>
                <a:srgbClr val="000099"/>
              </a:solidFill>
            </a:endParaRPr>
          </a:p>
        </p:txBody>
      </p:sp>
      <p:pic>
        <p:nvPicPr>
          <p:cNvPr id="1026" name="Picture 2"/>
          <p:cNvPicPr>
            <a:picLocks noChangeAspect="1" noChangeArrowheads="1"/>
          </p:cNvPicPr>
          <p:nvPr/>
        </p:nvPicPr>
        <p:blipFill>
          <a:blip r:embed="rId4"/>
          <a:srcRect/>
          <a:stretch>
            <a:fillRect/>
          </a:stretch>
        </p:blipFill>
        <p:spPr bwMode="auto">
          <a:xfrm>
            <a:off x="428596" y="1785926"/>
            <a:ext cx="4572000" cy="4057650"/>
          </a:xfrm>
          <a:prstGeom prst="rect">
            <a:avLst/>
          </a:prstGeom>
          <a:noFill/>
          <a:ln w="9525">
            <a:noFill/>
            <a:miter lim="800000"/>
            <a:headEnd/>
            <a:tailEnd/>
          </a:ln>
          <a:effectLst/>
        </p:spPr>
      </p:pic>
      <p:graphicFrame>
        <p:nvGraphicFramePr>
          <p:cNvPr id="12" name="对象 11"/>
          <p:cNvGraphicFramePr>
            <a:graphicFrameLocks noChangeAspect="1"/>
          </p:cNvGraphicFramePr>
          <p:nvPr/>
        </p:nvGraphicFramePr>
        <p:xfrm>
          <a:off x="6215074" y="2500306"/>
          <a:ext cx="914400" cy="828675"/>
        </p:xfrm>
        <a:graphic>
          <a:graphicData uri="http://schemas.openxmlformats.org/presentationml/2006/ole">
            <p:oleObj spid="_x0000_s1027" name="包装程序外壳对象" showAsIcon="1" r:id="rId5" imgW="914400" imgH="828720" progId="Package">
              <p:embed/>
            </p:oleObj>
          </a:graphicData>
        </a:graphic>
      </p:graphicFrame>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3" name="内容占位符 2"/>
          <p:cNvSpPr>
            <a:spLocks noGrp="1"/>
          </p:cNvSpPr>
          <p:nvPr>
            <p:ph sz="quarter" idx="1"/>
          </p:nvPr>
        </p:nvSpPr>
        <p:spPr>
          <a:xfrm>
            <a:off x="357158" y="1000108"/>
            <a:ext cx="8001056" cy="4643470"/>
          </a:xfrm>
        </p:spPr>
        <p:txBody>
          <a:bodyPr>
            <a:noAutofit/>
          </a:bodyPr>
          <a:lstStyle/>
          <a:p>
            <a:pPr>
              <a:buNone/>
            </a:pPr>
            <a:r>
              <a:rPr lang="zh-CN" altLang="en-US" sz="1100" dirty="0" smtClean="0"/>
              <a:t>下载好</a:t>
            </a:r>
            <a:r>
              <a:rPr lang="en-US" altLang="zh-CN" sz="1100" dirty="0" smtClean="0"/>
              <a:t>Android SDK</a:t>
            </a:r>
            <a:r>
              <a:rPr lang="zh-CN" altLang="en-US" sz="1100" dirty="0" smtClean="0"/>
              <a:t>后，开始安装，</a:t>
            </a:r>
            <a:br>
              <a:rPr lang="zh-CN" altLang="en-US" sz="1100" dirty="0" smtClean="0"/>
            </a:br>
            <a:r>
              <a:rPr lang="en-US" altLang="zh-CN" sz="1100" dirty="0" smtClean="0"/>
              <a:t>Android SDK</a:t>
            </a:r>
            <a:r>
              <a:rPr lang="zh-CN" altLang="en-US" sz="1100" dirty="0" smtClean="0"/>
              <a:t>采用了</a:t>
            </a:r>
            <a:r>
              <a:rPr lang="en-US" altLang="zh-CN" sz="1100" dirty="0" smtClean="0"/>
              <a:t>Java</a:t>
            </a:r>
            <a:r>
              <a:rPr lang="zh-CN" altLang="en-US" sz="1100" dirty="0" smtClean="0"/>
              <a:t>语言，所以需要先安装</a:t>
            </a:r>
            <a:r>
              <a:rPr lang="en-US" altLang="zh-CN" sz="1100" dirty="0" smtClean="0"/>
              <a:t>JDK 5.0</a:t>
            </a:r>
            <a:r>
              <a:rPr lang="zh-CN" altLang="en-US" sz="1100" dirty="0" smtClean="0"/>
              <a:t>及以上版本。直接下载</a:t>
            </a:r>
            <a:r>
              <a:rPr lang="en-US" altLang="zh-CN" sz="1100" dirty="0" err="1" smtClean="0"/>
              <a:t>jdk</a:t>
            </a:r>
            <a:r>
              <a:rPr lang="zh-CN" altLang="en-US" sz="1100" dirty="0" smtClean="0"/>
              <a:t>安装文件安装，方便。</a:t>
            </a:r>
            <a:br>
              <a:rPr lang="zh-CN" altLang="en-US" sz="1100" dirty="0" smtClean="0"/>
            </a:br>
            <a:r>
              <a:rPr lang="en-US" altLang="zh-CN" sz="1100" dirty="0" smtClean="0"/>
              <a:t>Android SDK</a:t>
            </a:r>
            <a:r>
              <a:rPr lang="zh-CN" altLang="en-US" sz="1100" dirty="0" smtClean="0"/>
              <a:t>不用安装，下载后，直接解压即可， </a:t>
            </a:r>
            <a:br>
              <a:rPr lang="zh-CN" altLang="en-US" sz="1100" dirty="0" smtClean="0"/>
            </a:br>
            <a:r>
              <a:rPr lang="zh-CN" altLang="en-US" sz="1100" dirty="0" smtClean="0"/>
              <a:t>将下载后的</a:t>
            </a:r>
            <a:r>
              <a:rPr lang="en-US" altLang="zh-CN" sz="1100" dirty="0" smtClean="0"/>
              <a:t>SDK</a:t>
            </a:r>
            <a:r>
              <a:rPr lang="zh-CN" altLang="en-US" sz="1100" dirty="0" smtClean="0"/>
              <a:t>的压缩包解压到适当的位置，就这么简单；</a:t>
            </a:r>
            <a:br>
              <a:rPr lang="zh-CN" altLang="en-US" sz="1100" dirty="0" smtClean="0"/>
            </a:br>
            <a:r>
              <a:rPr lang="en-US" altLang="zh-CN" sz="1100" dirty="0" smtClean="0"/>
              <a:t>SDK</a:t>
            </a:r>
            <a:r>
              <a:rPr lang="zh-CN" altLang="en-US" sz="1100" dirty="0" smtClean="0"/>
              <a:t>安装</a:t>
            </a:r>
            <a:r>
              <a:rPr lang="en-US" altLang="zh-CN" sz="1100" dirty="0" smtClean="0"/>
              <a:t>OK</a:t>
            </a:r>
            <a:r>
              <a:rPr lang="zh-CN" altLang="en-US" sz="1100" dirty="0" smtClean="0"/>
              <a:t>。</a:t>
            </a:r>
            <a:br>
              <a:rPr lang="zh-CN" altLang="en-US" sz="1100" dirty="0" smtClean="0"/>
            </a:br>
            <a:r>
              <a:rPr lang="zh-CN" altLang="en-US" sz="1100" dirty="0" smtClean="0"/>
              <a:t>使用</a:t>
            </a:r>
            <a:r>
              <a:rPr lang="en-US" altLang="zh-CN" sz="1100" dirty="0" smtClean="0"/>
              <a:t>Eclipse</a:t>
            </a:r>
            <a:r>
              <a:rPr lang="zh-CN" altLang="en-US" sz="1100" dirty="0" smtClean="0"/>
              <a:t>进行</a:t>
            </a:r>
            <a:r>
              <a:rPr lang="en-US" altLang="zh-CN" sz="1100" dirty="0" smtClean="0"/>
              <a:t>android</a:t>
            </a:r>
            <a:r>
              <a:rPr lang="zh-CN" altLang="en-US" sz="1100" dirty="0" smtClean="0"/>
              <a:t>应用开发需要给</a:t>
            </a:r>
            <a:r>
              <a:rPr lang="en-US" altLang="zh-CN" sz="1100" dirty="0" smtClean="0"/>
              <a:t>Eclipse</a:t>
            </a:r>
            <a:r>
              <a:rPr lang="zh-CN" altLang="en-US" sz="1100" dirty="0" smtClean="0"/>
              <a:t>装</a:t>
            </a:r>
            <a:r>
              <a:rPr lang="en-US" altLang="zh-CN" sz="1100" dirty="0" err="1" smtClean="0"/>
              <a:t>adt</a:t>
            </a:r>
            <a:r>
              <a:rPr lang="zh-CN" altLang="en-US" sz="1100" dirty="0" smtClean="0"/>
              <a:t>插件，这样</a:t>
            </a:r>
            <a:r>
              <a:rPr lang="en-US" altLang="zh-CN" sz="1100" dirty="0" smtClean="0"/>
              <a:t>Eclipse</a:t>
            </a:r>
            <a:r>
              <a:rPr lang="zh-CN" altLang="en-US" sz="1100" dirty="0" smtClean="0"/>
              <a:t>就</a:t>
            </a:r>
            <a:br>
              <a:rPr lang="zh-CN" altLang="en-US" sz="1100" dirty="0" smtClean="0"/>
            </a:br>
            <a:r>
              <a:rPr lang="zh-CN" altLang="en-US" sz="1100" dirty="0" smtClean="0"/>
              <a:t>可以和</a:t>
            </a:r>
            <a:r>
              <a:rPr lang="en-US" altLang="zh-CN" sz="1100" dirty="0" smtClean="0"/>
              <a:t>android </a:t>
            </a:r>
            <a:r>
              <a:rPr lang="en-US" altLang="zh-CN" sz="1100" dirty="0" err="1" smtClean="0"/>
              <a:t>sdk</a:t>
            </a:r>
            <a:r>
              <a:rPr lang="zh-CN" altLang="en-US" sz="1100" dirty="0" smtClean="0"/>
              <a:t>建立连接，可以在</a:t>
            </a:r>
            <a:r>
              <a:rPr lang="en-US" altLang="zh-CN" sz="1100" dirty="0" smtClean="0"/>
              <a:t>Eclipse</a:t>
            </a:r>
            <a:r>
              <a:rPr lang="zh-CN" altLang="en-US" sz="1100" dirty="0" smtClean="0"/>
              <a:t>中启动</a:t>
            </a:r>
            <a:r>
              <a:rPr lang="en-US" altLang="zh-CN" sz="1100" dirty="0" smtClean="0"/>
              <a:t>android</a:t>
            </a:r>
            <a:r>
              <a:rPr lang="zh-CN" altLang="en-US" sz="1100" dirty="0" smtClean="0"/>
              <a:t>模拟器进行程序调试等</a:t>
            </a:r>
            <a:br>
              <a:rPr lang="zh-CN" altLang="en-US" sz="1100" dirty="0" smtClean="0"/>
            </a:br>
            <a:r>
              <a:rPr lang="en-US" altLang="zh-CN" sz="1100" dirty="0" smtClean="0"/>
              <a:t>ADT</a:t>
            </a:r>
            <a:r>
              <a:rPr lang="zh-CN" altLang="en-US" sz="1100" dirty="0" smtClean="0"/>
              <a:t>插件安装这里不再累赘，插件的安装</a:t>
            </a:r>
            <a:r>
              <a:rPr lang="en-US" altLang="zh-CN" sz="1100" dirty="0" smtClean="0"/>
              <a:t>URL</a:t>
            </a:r>
            <a:r>
              <a:rPr lang="zh-CN" altLang="en-US" sz="1100" dirty="0" smtClean="0"/>
              <a:t>为：</a:t>
            </a:r>
            <a:br>
              <a:rPr lang="zh-CN" altLang="en-US" sz="1100" dirty="0" smtClean="0"/>
            </a:br>
            <a:r>
              <a:rPr lang="en-US" altLang="zh-CN" sz="1100" dirty="0" smtClean="0">
                <a:hlinkClick r:id="rId2"/>
              </a:rPr>
              <a:t>https://dl-ssl.google.com/android/eclipse/</a:t>
            </a:r>
            <a:r>
              <a:rPr lang="zh-CN" altLang="en-US" sz="1100" dirty="0" smtClean="0"/>
              <a:t/>
            </a:r>
            <a:br>
              <a:rPr lang="zh-CN" altLang="en-US" sz="1100" dirty="0" smtClean="0"/>
            </a:br>
            <a:r>
              <a:rPr lang="zh-CN" altLang="en-US" sz="1100" dirty="0" smtClean="0"/>
              <a:t>也可以下载</a:t>
            </a:r>
            <a:r>
              <a:rPr lang="en-US" altLang="zh-CN" sz="1100" dirty="0" err="1" smtClean="0"/>
              <a:t>adt</a:t>
            </a:r>
            <a:r>
              <a:rPr lang="zh-CN" altLang="en-US" sz="1100" dirty="0" smtClean="0"/>
              <a:t>的</a:t>
            </a:r>
            <a:r>
              <a:rPr lang="en-US" altLang="zh-CN" sz="1100" dirty="0" smtClean="0"/>
              <a:t>zip</a:t>
            </a:r>
            <a:r>
              <a:rPr lang="zh-CN" altLang="en-US" sz="1100" dirty="0" smtClean="0"/>
              <a:t>包安装</a:t>
            </a:r>
            <a:br>
              <a:rPr lang="zh-CN" altLang="en-US" sz="1100" dirty="0" smtClean="0"/>
            </a:br>
            <a:r>
              <a:rPr lang="zh-CN" altLang="en-US" sz="1100" dirty="0" smtClean="0"/>
              <a:t>安装完插件后，需要做一些简单的配置：</a:t>
            </a:r>
            <a:br>
              <a:rPr lang="zh-CN" altLang="en-US" sz="1100" dirty="0" smtClean="0"/>
            </a:br>
            <a:r>
              <a:rPr lang="en-US" altLang="zh-CN" sz="1100" dirty="0" smtClean="0"/>
              <a:t>1</a:t>
            </a:r>
            <a:r>
              <a:rPr lang="zh-CN" altLang="en-US" sz="1100" dirty="0" smtClean="0"/>
              <a:t>、在</a:t>
            </a:r>
            <a:r>
              <a:rPr lang="en-US" altLang="zh-CN" sz="1100" dirty="0" smtClean="0"/>
              <a:t>Eclipse</a:t>
            </a:r>
            <a:r>
              <a:rPr lang="zh-CN" altLang="en-US" sz="1100" dirty="0" smtClean="0"/>
              <a:t>中，选择</a:t>
            </a:r>
            <a:r>
              <a:rPr lang="en-US" altLang="zh-CN" sz="1100" dirty="0" smtClean="0"/>
              <a:t>Window &gt; Preference</a:t>
            </a:r>
            <a:r>
              <a:rPr lang="zh-CN" altLang="en-US" sz="1100" dirty="0" smtClean="0"/>
              <a:t>；</a:t>
            </a:r>
            <a:br>
              <a:rPr lang="zh-CN" altLang="en-US" sz="1100" dirty="0" smtClean="0"/>
            </a:br>
            <a:r>
              <a:rPr lang="en-US" altLang="zh-CN" sz="1100" dirty="0" smtClean="0"/>
              <a:t>2</a:t>
            </a:r>
            <a:r>
              <a:rPr lang="zh-CN" altLang="en-US" sz="1100" dirty="0" smtClean="0"/>
              <a:t>、从左侧的菜单中，选择</a:t>
            </a:r>
            <a:r>
              <a:rPr lang="en-US" altLang="zh-CN" sz="1100" dirty="0" smtClean="0"/>
              <a:t>Android</a:t>
            </a:r>
            <a:r>
              <a:rPr lang="zh-CN" altLang="en-US" sz="1100" dirty="0" smtClean="0"/>
              <a:t>项；</a:t>
            </a:r>
            <a:br>
              <a:rPr lang="zh-CN" altLang="en-US" sz="1100" dirty="0" smtClean="0"/>
            </a:br>
            <a:r>
              <a:rPr lang="en-US" altLang="zh-CN" sz="1100" dirty="0" smtClean="0"/>
              <a:t>3</a:t>
            </a:r>
            <a:r>
              <a:rPr lang="zh-CN" altLang="en-US" sz="1100" dirty="0" smtClean="0"/>
              <a:t>、设置</a:t>
            </a:r>
            <a:r>
              <a:rPr lang="en-US" altLang="zh-CN" sz="1100" dirty="0" smtClean="0"/>
              <a:t>SDK Location</a:t>
            </a:r>
            <a:r>
              <a:rPr lang="zh-CN" altLang="en-US" sz="1100" dirty="0" smtClean="0"/>
              <a:t>，点</a:t>
            </a:r>
            <a:r>
              <a:rPr lang="en-US" altLang="zh-CN" sz="1100" dirty="0" smtClean="0"/>
              <a:t>Browse</a:t>
            </a:r>
            <a:r>
              <a:rPr lang="zh-CN" altLang="en-US" sz="1100" dirty="0" smtClean="0"/>
              <a:t>选择</a:t>
            </a:r>
            <a:r>
              <a:rPr lang="en-US" altLang="zh-CN" sz="1100" dirty="0" smtClean="0"/>
              <a:t>SDK</a:t>
            </a:r>
            <a:r>
              <a:rPr lang="zh-CN" altLang="en-US" sz="1100" dirty="0" smtClean="0"/>
              <a:t>的安装根目录；</a:t>
            </a:r>
            <a:br>
              <a:rPr lang="zh-CN" altLang="en-US" sz="1100" dirty="0" smtClean="0"/>
            </a:br>
            <a:r>
              <a:rPr lang="en-US" altLang="zh-CN" sz="1100" dirty="0" smtClean="0"/>
              <a:t>4</a:t>
            </a:r>
            <a:r>
              <a:rPr lang="zh-CN" altLang="en-US" sz="1100" dirty="0" smtClean="0"/>
              <a:t>、</a:t>
            </a:r>
            <a:r>
              <a:rPr lang="en-US" altLang="zh-CN" sz="1100" dirty="0" smtClean="0"/>
              <a:t>OK</a:t>
            </a:r>
            <a:r>
              <a:rPr lang="zh-CN" altLang="en-US" sz="1100" dirty="0" smtClean="0"/>
              <a:t>，完成。</a:t>
            </a:r>
            <a:endParaRPr lang="en-US" altLang="zh-CN" sz="1100" dirty="0" smtClean="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Tree>
  </p:cSld>
  <p:clrMapOvr>
    <a:masterClrMapping/>
  </p:clrMapOvr>
  <p:transition>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9. </a:t>
            </a:r>
            <a:r>
              <a:rPr lang="en-US" altLang="zh-CN" dirty="0" err="1" smtClean="0"/>
              <a:t>ListView</a:t>
            </a:r>
            <a:r>
              <a:rPr lang="zh-CN" altLang="en-US" dirty="0" smtClean="0"/>
              <a:t>对象的使用</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60</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428596" y="857232"/>
            <a:ext cx="4984057" cy="276999"/>
          </a:xfrm>
          <a:prstGeom prst="rect">
            <a:avLst/>
          </a:prstGeom>
          <a:solidFill>
            <a:srgbClr val="FFFF00"/>
          </a:solidFill>
        </p:spPr>
        <p:txBody>
          <a:bodyPr wrap="none" rtlCol="0">
            <a:spAutoFit/>
          </a:bodyPr>
          <a:lstStyle/>
          <a:p>
            <a:r>
              <a:rPr lang="zh-CN" altLang="en-US" sz="1200" dirty="0" smtClean="0"/>
              <a:t>用前面的方法写出来的格式很丑</a:t>
            </a:r>
            <a:r>
              <a:rPr lang="en-US" altLang="zh-CN" sz="1200" dirty="0" smtClean="0"/>
              <a:t>,</a:t>
            </a:r>
            <a:r>
              <a:rPr lang="zh-CN" altLang="en-US" sz="1200" dirty="0" smtClean="0"/>
              <a:t>因此需要改善，定制自己想要的</a:t>
            </a:r>
            <a:r>
              <a:rPr lang="en-US" altLang="zh-CN" sz="1200" dirty="0" smtClean="0"/>
              <a:t>layout</a:t>
            </a:r>
            <a:endParaRPr lang="zh-CN" altLang="en-US" sz="1200" dirty="0"/>
          </a:p>
        </p:txBody>
      </p:sp>
      <p:sp>
        <p:nvSpPr>
          <p:cNvPr id="10" name="TextBox 9"/>
          <p:cNvSpPr txBox="1"/>
          <p:nvPr/>
        </p:nvSpPr>
        <p:spPr>
          <a:xfrm>
            <a:off x="357158" y="1285860"/>
            <a:ext cx="2585964" cy="276999"/>
          </a:xfrm>
          <a:prstGeom prst="rect">
            <a:avLst/>
          </a:prstGeom>
          <a:noFill/>
        </p:spPr>
        <p:txBody>
          <a:bodyPr wrap="none" rtlCol="0">
            <a:spAutoFit/>
          </a:bodyPr>
          <a:lstStyle/>
          <a:p>
            <a:r>
              <a:rPr lang="en-US" altLang="zh-CN" sz="1200" dirty="0" smtClean="0">
                <a:solidFill>
                  <a:srgbClr val="000099"/>
                </a:solidFill>
              </a:rPr>
              <a:t>Step2:</a:t>
            </a:r>
            <a:r>
              <a:rPr lang="zh-CN" altLang="en-US" sz="1200" dirty="0" smtClean="0">
                <a:solidFill>
                  <a:srgbClr val="000099"/>
                </a:solidFill>
              </a:rPr>
              <a:t> 调用</a:t>
            </a:r>
            <a:r>
              <a:rPr lang="en-US" altLang="zh-CN" sz="1200" dirty="0" smtClean="0">
                <a:solidFill>
                  <a:srgbClr val="000099"/>
                </a:solidFill>
              </a:rPr>
              <a:t>list_view.xml</a:t>
            </a:r>
            <a:r>
              <a:rPr lang="zh-CN" altLang="en-US" sz="1200" dirty="0" smtClean="0">
                <a:solidFill>
                  <a:srgbClr val="000099"/>
                </a:solidFill>
              </a:rPr>
              <a:t>布局文件</a:t>
            </a:r>
            <a:r>
              <a:rPr lang="en-US" altLang="zh-CN" sz="1200" dirty="0" smtClean="0">
                <a:solidFill>
                  <a:srgbClr val="000099"/>
                </a:solidFill>
              </a:rPr>
              <a:t> </a:t>
            </a:r>
            <a:endParaRPr lang="zh-CN" altLang="en-US" sz="1200" dirty="0">
              <a:solidFill>
                <a:srgbClr val="000099"/>
              </a:solidFill>
            </a:endParaRPr>
          </a:p>
        </p:txBody>
      </p:sp>
      <p:pic>
        <p:nvPicPr>
          <p:cNvPr id="2051" name="Picture 3"/>
          <p:cNvPicPr>
            <a:picLocks noChangeAspect="1" noChangeArrowheads="1"/>
          </p:cNvPicPr>
          <p:nvPr/>
        </p:nvPicPr>
        <p:blipFill>
          <a:blip r:embed="rId3"/>
          <a:srcRect/>
          <a:stretch>
            <a:fillRect/>
          </a:stretch>
        </p:blipFill>
        <p:spPr bwMode="auto">
          <a:xfrm>
            <a:off x="142844" y="1571612"/>
            <a:ext cx="6246803" cy="4240332"/>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6215074" y="2071678"/>
            <a:ext cx="2502228" cy="3743333"/>
          </a:xfrm>
          <a:prstGeom prst="rect">
            <a:avLst/>
          </a:prstGeom>
          <a:noFill/>
          <a:ln w="9525">
            <a:noFill/>
            <a:miter lim="800000"/>
            <a:headEnd/>
            <a:tailEnd/>
          </a:ln>
          <a:effectLst/>
        </p:spPr>
      </p:pic>
      <p:sp>
        <p:nvSpPr>
          <p:cNvPr id="14" name="TextBox 13"/>
          <p:cNvSpPr txBox="1"/>
          <p:nvPr/>
        </p:nvSpPr>
        <p:spPr>
          <a:xfrm>
            <a:off x="6072198" y="1571612"/>
            <a:ext cx="2215671" cy="276999"/>
          </a:xfrm>
          <a:prstGeom prst="rect">
            <a:avLst/>
          </a:prstGeom>
          <a:noFill/>
        </p:spPr>
        <p:txBody>
          <a:bodyPr wrap="none" rtlCol="0">
            <a:spAutoFit/>
          </a:bodyPr>
          <a:lstStyle/>
          <a:p>
            <a:r>
              <a:rPr lang="en-US" altLang="zh-CN" sz="1200" dirty="0" smtClean="0">
                <a:solidFill>
                  <a:srgbClr val="000099"/>
                </a:solidFill>
              </a:rPr>
              <a:t>Step3:</a:t>
            </a:r>
            <a:r>
              <a:rPr lang="zh-CN" altLang="en-US" sz="1200" dirty="0" smtClean="0">
                <a:solidFill>
                  <a:srgbClr val="000099"/>
                </a:solidFill>
              </a:rPr>
              <a:t> 运行，最终效果如下图</a:t>
            </a:r>
            <a:endParaRPr lang="zh-CN" altLang="en-US" sz="1200" dirty="0">
              <a:solidFill>
                <a:srgbClr val="000099"/>
              </a:solidFill>
            </a:endParaRPr>
          </a:p>
        </p:txBody>
      </p:sp>
    </p:spTree>
  </p:cSld>
  <p:clrMapOvr>
    <a:masterClrMapping/>
  </p:clrMapOvr>
  <p:transition>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10. Android</a:t>
            </a:r>
            <a:r>
              <a:rPr lang="zh-CN" altLang="en-US" sz="2400" dirty="0" smtClean="0"/>
              <a:t>读取和拦截短信通过</a:t>
            </a:r>
            <a:r>
              <a:rPr lang="en-US" altLang="zh-CN" sz="2400" dirty="0" err="1" smtClean="0"/>
              <a:t>ContentProvider</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61</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357158" y="857232"/>
            <a:ext cx="2909771" cy="276999"/>
          </a:xfrm>
          <a:prstGeom prst="rect">
            <a:avLst/>
          </a:prstGeom>
          <a:solidFill>
            <a:srgbClr val="FFFF00"/>
          </a:solidFill>
        </p:spPr>
        <p:txBody>
          <a:bodyPr wrap="none" rtlCol="0">
            <a:spAutoFit/>
          </a:bodyPr>
          <a:lstStyle/>
          <a:p>
            <a:r>
              <a:rPr lang="zh-CN" altLang="en-US" sz="1200" dirty="0" smtClean="0"/>
              <a:t>通过</a:t>
            </a:r>
            <a:r>
              <a:rPr lang="en-US" altLang="zh-CN" sz="1200" dirty="0" err="1" smtClean="0"/>
              <a:t>ContentProvider</a:t>
            </a:r>
            <a:r>
              <a:rPr lang="zh-CN" altLang="en-US" sz="1200" dirty="0" smtClean="0"/>
              <a:t>去读取和拦截短信</a:t>
            </a:r>
            <a:endParaRPr lang="zh-CN" altLang="en-US" sz="1200" dirty="0"/>
          </a:p>
        </p:txBody>
      </p:sp>
      <p:sp>
        <p:nvSpPr>
          <p:cNvPr id="11" name="TextBox 10"/>
          <p:cNvSpPr txBox="1"/>
          <p:nvPr/>
        </p:nvSpPr>
        <p:spPr>
          <a:xfrm>
            <a:off x="500034" y="1285860"/>
            <a:ext cx="1292341" cy="276999"/>
          </a:xfrm>
          <a:prstGeom prst="rect">
            <a:avLst/>
          </a:prstGeom>
          <a:noFill/>
        </p:spPr>
        <p:txBody>
          <a:bodyPr wrap="none" rtlCol="0">
            <a:spAutoFit/>
          </a:bodyPr>
          <a:lstStyle/>
          <a:p>
            <a:r>
              <a:rPr lang="en-US" altLang="zh-CN" sz="1200" dirty="0" smtClean="0">
                <a:solidFill>
                  <a:srgbClr val="000099"/>
                </a:solidFill>
              </a:rPr>
              <a:t>Step1: </a:t>
            </a:r>
            <a:r>
              <a:rPr lang="zh-CN" altLang="en-US" sz="1200" dirty="0" smtClean="0">
                <a:solidFill>
                  <a:srgbClr val="000099"/>
                </a:solidFill>
              </a:rPr>
              <a:t>读取短信</a:t>
            </a:r>
            <a:endParaRPr lang="zh-CN" altLang="en-US" sz="1200" dirty="0">
              <a:solidFill>
                <a:srgbClr val="000099"/>
              </a:solidFill>
            </a:endParaRPr>
          </a:p>
        </p:txBody>
      </p:sp>
      <p:pic>
        <p:nvPicPr>
          <p:cNvPr id="88066" name="Picture 2"/>
          <p:cNvPicPr>
            <a:picLocks noChangeAspect="1" noChangeArrowheads="1"/>
          </p:cNvPicPr>
          <p:nvPr/>
        </p:nvPicPr>
        <p:blipFill>
          <a:blip r:embed="rId3"/>
          <a:srcRect/>
          <a:stretch>
            <a:fillRect/>
          </a:stretch>
        </p:blipFill>
        <p:spPr bwMode="auto">
          <a:xfrm>
            <a:off x="571472" y="1643050"/>
            <a:ext cx="6989805" cy="4429156"/>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10. Android</a:t>
            </a:r>
            <a:r>
              <a:rPr lang="zh-CN" altLang="en-US" sz="2400" dirty="0" smtClean="0"/>
              <a:t>读取和拦截短信通过</a:t>
            </a:r>
            <a:r>
              <a:rPr lang="en-US" altLang="zh-CN" sz="2400" dirty="0" err="1" smtClean="0"/>
              <a:t>ContentProvider</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62</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357158" y="857232"/>
            <a:ext cx="2909771" cy="276999"/>
          </a:xfrm>
          <a:prstGeom prst="rect">
            <a:avLst/>
          </a:prstGeom>
          <a:solidFill>
            <a:srgbClr val="FFFF00"/>
          </a:solidFill>
        </p:spPr>
        <p:txBody>
          <a:bodyPr wrap="none" rtlCol="0">
            <a:spAutoFit/>
          </a:bodyPr>
          <a:lstStyle/>
          <a:p>
            <a:r>
              <a:rPr lang="zh-CN" altLang="en-US" sz="1200" dirty="0" smtClean="0"/>
              <a:t>通过</a:t>
            </a:r>
            <a:r>
              <a:rPr lang="en-US" altLang="zh-CN" sz="1200" dirty="0" err="1" smtClean="0"/>
              <a:t>ContentProvider</a:t>
            </a:r>
            <a:r>
              <a:rPr lang="zh-CN" altLang="en-US" sz="1200" dirty="0" smtClean="0"/>
              <a:t>去读取和拦截短信</a:t>
            </a:r>
            <a:endParaRPr lang="zh-CN" altLang="en-US" sz="1200" dirty="0"/>
          </a:p>
        </p:txBody>
      </p:sp>
      <p:sp>
        <p:nvSpPr>
          <p:cNvPr id="11" name="TextBox 10"/>
          <p:cNvSpPr txBox="1"/>
          <p:nvPr/>
        </p:nvSpPr>
        <p:spPr>
          <a:xfrm>
            <a:off x="500034" y="1285860"/>
            <a:ext cx="1600118" cy="276999"/>
          </a:xfrm>
          <a:prstGeom prst="rect">
            <a:avLst/>
          </a:prstGeom>
          <a:noFill/>
        </p:spPr>
        <p:txBody>
          <a:bodyPr wrap="none" rtlCol="0">
            <a:spAutoFit/>
          </a:bodyPr>
          <a:lstStyle/>
          <a:p>
            <a:r>
              <a:rPr lang="en-US" altLang="zh-CN" sz="1200" dirty="0" smtClean="0">
                <a:solidFill>
                  <a:srgbClr val="000099"/>
                </a:solidFill>
              </a:rPr>
              <a:t>Step2: </a:t>
            </a:r>
            <a:r>
              <a:rPr lang="zh-CN" altLang="en-US" sz="1200" dirty="0" smtClean="0">
                <a:solidFill>
                  <a:srgbClr val="000099"/>
                </a:solidFill>
              </a:rPr>
              <a:t>拦截监听短信</a:t>
            </a:r>
            <a:endParaRPr lang="zh-CN" altLang="en-US" sz="1200" dirty="0">
              <a:solidFill>
                <a:srgbClr val="000099"/>
              </a:solidFill>
            </a:endParaRPr>
          </a:p>
        </p:txBody>
      </p:sp>
      <p:pic>
        <p:nvPicPr>
          <p:cNvPr id="89090" name="Picture 2"/>
          <p:cNvPicPr>
            <a:picLocks noChangeAspect="1" noChangeArrowheads="1"/>
          </p:cNvPicPr>
          <p:nvPr/>
        </p:nvPicPr>
        <p:blipFill>
          <a:blip r:embed="rId3"/>
          <a:srcRect/>
          <a:stretch>
            <a:fillRect/>
          </a:stretch>
        </p:blipFill>
        <p:spPr bwMode="auto">
          <a:xfrm>
            <a:off x="642910" y="1714488"/>
            <a:ext cx="6334125" cy="386715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10. Android</a:t>
            </a:r>
            <a:r>
              <a:rPr lang="zh-CN" altLang="en-US" sz="2400" dirty="0" smtClean="0"/>
              <a:t>读取和拦截短信通过</a:t>
            </a:r>
            <a:r>
              <a:rPr lang="en-US" altLang="zh-CN" sz="2400" dirty="0" err="1" smtClean="0"/>
              <a:t>ContentProvider</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63</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357158" y="785794"/>
            <a:ext cx="2909771" cy="276999"/>
          </a:xfrm>
          <a:prstGeom prst="rect">
            <a:avLst/>
          </a:prstGeom>
          <a:solidFill>
            <a:srgbClr val="FFFF00"/>
          </a:solidFill>
        </p:spPr>
        <p:txBody>
          <a:bodyPr wrap="none" rtlCol="0">
            <a:spAutoFit/>
          </a:bodyPr>
          <a:lstStyle/>
          <a:p>
            <a:r>
              <a:rPr lang="zh-CN" altLang="en-US" sz="1200" dirty="0" smtClean="0"/>
              <a:t>通过</a:t>
            </a:r>
            <a:r>
              <a:rPr lang="en-US" altLang="zh-CN" sz="1200" dirty="0" err="1" smtClean="0"/>
              <a:t>ContentProvider</a:t>
            </a:r>
            <a:r>
              <a:rPr lang="zh-CN" altLang="en-US" sz="1200" dirty="0" smtClean="0"/>
              <a:t>去读取和拦截短信</a:t>
            </a:r>
            <a:endParaRPr lang="zh-CN" altLang="en-US" sz="1200" dirty="0"/>
          </a:p>
        </p:txBody>
      </p:sp>
      <p:sp>
        <p:nvSpPr>
          <p:cNvPr id="11" name="TextBox 10"/>
          <p:cNvSpPr txBox="1"/>
          <p:nvPr/>
        </p:nvSpPr>
        <p:spPr>
          <a:xfrm>
            <a:off x="500034" y="1214422"/>
            <a:ext cx="4060727" cy="276999"/>
          </a:xfrm>
          <a:prstGeom prst="rect">
            <a:avLst/>
          </a:prstGeom>
          <a:noFill/>
        </p:spPr>
        <p:txBody>
          <a:bodyPr wrap="none" rtlCol="0">
            <a:spAutoFit/>
          </a:bodyPr>
          <a:lstStyle/>
          <a:p>
            <a:r>
              <a:rPr lang="en-US" altLang="zh-CN" sz="1200" dirty="0" smtClean="0">
                <a:solidFill>
                  <a:srgbClr val="000099"/>
                </a:solidFill>
              </a:rPr>
              <a:t>Step3: </a:t>
            </a:r>
            <a:r>
              <a:rPr lang="zh-CN" altLang="en-US" sz="1200" dirty="0" smtClean="0">
                <a:solidFill>
                  <a:srgbClr val="000099"/>
                </a:solidFill>
              </a:rPr>
              <a:t>理解更多关于短信的</a:t>
            </a:r>
            <a:r>
              <a:rPr lang="en-US" altLang="zh-CN" sz="1200" dirty="0" smtClean="0">
                <a:solidFill>
                  <a:srgbClr val="000099"/>
                </a:solidFill>
              </a:rPr>
              <a:t>Provider</a:t>
            </a:r>
            <a:r>
              <a:rPr lang="zh-CN" altLang="en-US" sz="1200" dirty="0" smtClean="0">
                <a:solidFill>
                  <a:srgbClr val="000099"/>
                </a:solidFill>
              </a:rPr>
              <a:t>，可以通过读源代码</a:t>
            </a:r>
            <a:endParaRPr lang="zh-CN" altLang="en-US" sz="1200" dirty="0">
              <a:solidFill>
                <a:srgbClr val="000099"/>
              </a:solidFill>
            </a:endParaRPr>
          </a:p>
        </p:txBody>
      </p:sp>
      <p:sp>
        <p:nvSpPr>
          <p:cNvPr id="10" name="TextBox 9"/>
          <p:cNvSpPr txBox="1"/>
          <p:nvPr/>
        </p:nvSpPr>
        <p:spPr>
          <a:xfrm>
            <a:off x="357158" y="1571612"/>
            <a:ext cx="7572427" cy="461665"/>
          </a:xfrm>
          <a:prstGeom prst="rect">
            <a:avLst/>
          </a:prstGeom>
          <a:solidFill>
            <a:srgbClr val="21C949"/>
          </a:solidFill>
        </p:spPr>
        <p:txBody>
          <a:bodyPr wrap="square" rtlCol="0">
            <a:spAutoFit/>
          </a:bodyPr>
          <a:lstStyle/>
          <a:p>
            <a:r>
              <a:rPr lang="en-US" altLang="zh-CN" sz="1200" dirty="0" smtClean="0">
                <a:solidFill>
                  <a:srgbClr val="000099"/>
                </a:solidFill>
              </a:rPr>
              <a:t>E:\soft\Android\android4.4.2\packages\providers\TelephonyProvider\src\com\android\providers\telephony.java</a:t>
            </a:r>
            <a:endParaRPr lang="zh-CN" altLang="en-US" sz="1200" dirty="0">
              <a:solidFill>
                <a:srgbClr val="000099"/>
              </a:solidFill>
            </a:endParaRPr>
          </a:p>
        </p:txBody>
      </p:sp>
      <p:pic>
        <p:nvPicPr>
          <p:cNvPr id="90114" name="Picture 2"/>
          <p:cNvPicPr>
            <a:picLocks noChangeAspect="1" noChangeArrowheads="1"/>
          </p:cNvPicPr>
          <p:nvPr/>
        </p:nvPicPr>
        <p:blipFill>
          <a:blip r:embed="rId3"/>
          <a:srcRect/>
          <a:stretch>
            <a:fillRect/>
          </a:stretch>
        </p:blipFill>
        <p:spPr bwMode="auto">
          <a:xfrm>
            <a:off x="571472" y="2143116"/>
            <a:ext cx="3714776" cy="2701394"/>
          </a:xfrm>
          <a:prstGeom prst="rect">
            <a:avLst/>
          </a:prstGeom>
          <a:noFill/>
          <a:ln w="9525">
            <a:noFill/>
            <a:miter lim="800000"/>
            <a:headEnd/>
            <a:tailEnd/>
          </a:ln>
          <a:effectLst/>
        </p:spPr>
      </p:pic>
      <p:sp>
        <p:nvSpPr>
          <p:cNvPr id="12" name="TextBox 11"/>
          <p:cNvSpPr txBox="1"/>
          <p:nvPr/>
        </p:nvSpPr>
        <p:spPr>
          <a:xfrm>
            <a:off x="571472" y="5000636"/>
            <a:ext cx="3477234" cy="276999"/>
          </a:xfrm>
          <a:prstGeom prst="rect">
            <a:avLst/>
          </a:prstGeom>
          <a:noFill/>
        </p:spPr>
        <p:txBody>
          <a:bodyPr wrap="none" rtlCol="0">
            <a:spAutoFit/>
          </a:bodyPr>
          <a:lstStyle/>
          <a:p>
            <a:r>
              <a:rPr lang="en-US" altLang="zh-CN" sz="1200" dirty="0" smtClean="0">
                <a:solidFill>
                  <a:srgbClr val="000099"/>
                </a:solidFill>
              </a:rPr>
              <a:t>Step4: </a:t>
            </a:r>
            <a:r>
              <a:rPr lang="zh-CN" altLang="en-US" sz="1200" dirty="0" smtClean="0">
                <a:solidFill>
                  <a:srgbClr val="000099"/>
                </a:solidFill>
              </a:rPr>
              <a:t>了解为什么要有权限才能读取和操作</a:t>
            </a:r>
            <a:r>
              <a:rPr lang="en-US" altLang="zh-CN" sz="1200" dirty="0" smtClean="0">
                <a:solidFill>
                  <a:srgbClr val="000099"/>
                </a:solidFill>
              </a:rPr>
              <a:t>SMS</a:t>
            </a:r>
            <a:endParaRPr lang="zh-CN" altLang="en-US" sz="1200" dirty="0">
              <a:solidFill>
                <a:srgbClr val="000099"/>
              </a:solidFill>
            </a:endParaRPr>
          </a:p>
        </p:txBody>
      </p:sp>
      <p:sp>
        <p:nvSpPr>
          <p:cNvPr id="13" name="TextBox 12"/>
          <p:cNvSpPr txBox="1"/>
          <p:nvPr/>
        </p:nvSpPr>
        <p:spPr>
          <a:xfrm>
            <a:off x="571472" y="5357826"/>
            <a:ext cx="6968574" cy="276999"/>
          </a:xfrm>
          <a:prstGeom prst="rect">
            <a:avLst/>
          </a:prstGeom>
          <a:solidFill>
            <a:srgbClr val="21C949"/>
          </a:solidFill>
        </p:spPr>
        <p:txBody>
          <a:bodyPr wrap="none" rtlCol="0">
            <a:spAutoFit/>
          </a:bodyPr>
          <a:lstStyle/>
          <a:p>
            <a:r>
              <a:rPr lang="en-US" altLang="zh-CN" sz="1200" dirty="0" smtClean="0"/>
              <a:t>E:\soft\Android\android4.4.2\packages\providers\TelephonyProvider\AndroidManifest.xml</a:t>
            </a:r>
            <a:endParaRPr lang="zh-CN" altLang="en-US" sz="1200" dirty="0"/>
          </a:p>
        </p:txBody>
      </p:sp>
      <p:pic>
        <p:nvPicPr>
          <p:cNvPr id="90115" name="Picture 3"/>
          <p:cNvPicPr>
            <a:picLocks noChangeAspect="1" noChangeArrowheads="1"/>
          </p:cNvPicPr>
          <p:nvPr/>
        </p:nvPicPr>
        <p:blipFill>
          <a:blip r:embed="rId4"/>
          <a:srcRect/>
          <a:stretch>
            <a:fillRect/>
          </a:stretch>
        </p:blipFill>
        <p:spPr bwMode="auto">
          <a:xfrm>
            <a:off x="714348" y="5715016"/>
            <a:ext cx="6229350" cy="108585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11. Android</a:t>
            </a:r>
            <a:r>
              <a:rPr lang="zh-CN" altLang="en-US" sz="2400" dirty="0" smtClean="0"/>
              <a:t>读取手机联系人</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64</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357158" y="785794"/>
            <a:ext cx="2909771" cy="276999"/>
          </a:xfrm>
          <a:prstGeom prst="rect">
            <a:avLst/>
          </a:prstGeom>
          <a:solidFill>
            <a:srgbClr val="FFFF00"/>
          </a:solidFill>
        </p:spPr>
        <p:txBody>
          <a:bodyPr wrap="none" rtlCol="0">
            <a:spAutoFit/>
          </a:bodyPr>
          <a:lstStyle/>
          <a:p>
            <a:r>
              <a:rPr lang="zh-CN" altLang="en-US" sz="1200" dirty="0" smtClean="0"/>
              <a:t>通过</a:t>
            </a:r>
            <a:r>
              <a:rPr lang="en-US" altLang="zh-CN" sz="1200" dirty="0" err="1" smtClean="0"/>
              <a:t>ContentProvider</a:t>
            </a:r>
            <a:r>
              <a:rPr lang="zh-CN" altLang="en-US" sz="1200" dirty="0" smtClean="0"/>
              <a:t>去读取手机联系人</a:t>
            </a:r>
            <a:endParaRPr lang="zh-CN" altLang="en-US" sz="1200" dirty="0"/>
          </a:p>
        </p:txBody>
      </p:sp>
      <p:sp>
        <p:nvSpPr>
          <p:cNvPr id="14" name="TextBox 13"/>
          <p:cNvSpPr txBox="1"/>
          <p:nvPr/>
        </p:nvSpPr>
        <p:spPr>
          <a:xfrm>
            <a:off x="285720" y="1142984"/>
            <a:ext cx="3600666" cy="276999"/>
          </a:xfrm>
          <a:prstGeom prst="rect">
            <a:avLst/>
          </a:prstGeom>
          <a:noFill/>
        </p:spPr>
        <p:txBody>
          <a:bodyPr wrap="none" rtlCol="0">
            <a:spAutoFit/>
          </a:bodyPr>
          <a:lstStyle/>
          <a:p>
            <a:r>
              <a:rPr lang="en-US" altLang="zh-CN" sz="1200" dirty="0" smtClean="0">
                <a:solidFill>
                  <a:srgbClr val="000099"/>
                </a:solidFill>
              </a:rPr>
              <a:t>Step1:</a:t>
            </a:r>
            <a:r>
              <a:rPr lang="zh-CN" altLang="en-US" sz="1200" dirty="0" smtClean="0">
                <a:solidFill>
                  <a:srgbClr val="000099"/>
                </a:solidFill>
              </a:rPr>
              <a:t>读取</a:t>
            </a:r>
            <a:r>
              <a:rPr lang="en-US" altLang="zh-CN" sz="1200" dirty="0" smtClean="0">
                <a:solidFill>
                  <a:srgbClr val="000099"/>
                </a:solidFill>
              </a:rPr>
              <a:t>Android</a:t>
            </a:r>
            <a:r>
              <a:rPr lang="zh-CN" altLang="en-US" sz="1200" dirty="0" smtClean="0">
                <a:solidFill>
                  <a:srgbClr val="000099"/>
                </a:solidFill>
              </a:rPr>
              <a:t>源代码，了解</a:t>
            </a:r>
            <a:r>
              <a:rPr lang="en-US" altLang="zh-CN" sz="1200" dirty="0" smtClean="0">
                <a:solidFill>
                  <a:srgbClr val="000099"/>
                </a:solidFill>
              </a:rPr>
              <a:t>contact</a:t>
            </a:r>
            <a:r>
              <a:rPr lang="zh-CN" altLang="en-US" sz="1200" dirty="0" smtClean="0">
                <a:solidFill>
                  <a:srgbClr val="000099"/>
                </a:solidFill>
              </a:rPr>
              <a:t>的</a:t>
            </a:r>
            <a:r>
              <a:rPr lang="en-US" altLang="zh-CN" sz="1200" dirty="0" err="1" smtClean="0">
                <a:solidFill>
                  <a:srgbClr val="000099"/>
                </a:solidFill>
              </a:rPr>
              <a:t>uri</a:t>
            </a:r>
            <a:r>
              <a:rPr lang="zh-CN" altLang="en-US" sz="1200" dirty="0" smtClean="0">
                <a:solidFill>
                  <a:srgbClr val="000099"/>
                </a:solidFill>
              </a:rPr>
              <a:t>路径</a:t>
            </a:r>
            <a:endParaRPr lang="zh-CN" altLang="en-US" sz="1200" dirty="0">
              <a:solidFill>
                <a:srgbClr val="000099"/>
              </a:solidFill>
            </a:endParaRPr>
          </a:p>
        </p:txBody>
      </p:sp>
      <p:pic>
        <p:nvPicPr>
          <p:cNvPr id="88066" name="Picture 2"/>
          <p:cNvPicPr>
            <a:picLocks noChangeAspect="1" noChangeArrowheads="1"/>
          </p:cNvPicPr>
          <p:nvPr/>
        </p:nvPicPr>
        <p:blipFill>
          <a:blip r:embed="rId3"/>
          <a:srcRect/>
          <a:stretch>
            <a:fillRect/>
          </a:stretch>
        </p:blipFill>
        <p:spPr bwMode="auto">
          <a:xfrm>
            <a:off x="642910" y="1571612"/>
            <a:ext cx="5618249" cy="5000660"/>
          </a:xfrm>
          <a:prstGeom prst="rect">
            <a:avLst/>
          </a:prstGeom>
          <a:noFill/>
          <a:ln w="9525">
            <a:noFill/>
            <a:miter lim="800000"/>
            <a:headEnd/>
            <a:tailEnd/>
          </a:ln>
          <a:effectLst/>
        </p:spPr>
      </p:pic>
      <p:sp>
        <p:nvSpPr>
          <p:cNvPr id="16" name="TextBox 15"/>
          <p:cNvSpPr txBox="1"/>
          <p:nvPr/>
        </p:nvSpPr>
        <p:spPr>
          <a:xfrm>
            <a:off x="2143108" y="4786322"/>
            <a:ext cx="1714512" cy="338554"/>
          </a:xfrm>
          <a:prstGeom prst="rect">
            <a:avLst/>
          </a:prstGeom>
          <a:solidFill>
            <a:schemeClr val="bg2">
              <a:lumMod val="75000"/>
            </a:schemeClr>
          </a:solidFill>
          <a:ln w="57150">
            <a:solidFill>
              <a:srgbClr val="D63D00"/>
            </a:solidFill>
          </a:ln>
        </p:spPr>
        <p:txBody>
          <a:bodyPr wrap="square" rtlCol="0">
            <a:spAutoFit/>
          </a:bodyPr>
          <a:lstStyle/>
          <a:p>
            <a:r>
              <a:rPr lang="zh-CN" altLang="en-US" sz="800" dirty="0" smtClean="0"/>
              <a:t>对于的是</a:t>
            </a:r>
            <a:r>
              <a:rPr lang="en-US" altLang="zh-CN" sz="800" dirty="0" smtClean="0"/>
              <a:t>ContactProvider2.java</a:t>
            </a:r>
            <a:r>
              <a:rPr lang="zh-CN" altLang="en-US" sz="800" dirty="0" smtClean="0"/>
              <a:t>会处理</a:t>
            </a:r>
            <a:endParaRPr lang="zh-CN" altLang="en-US" sz="800" dirty="0"/>
          </a:p>
        </p:txBody>
      </p:sp>
      <p:cxnSp>
        <p:nvCxnSpPr>
          <p:cNvPr id="18" name="直接箭头连接符 17"/>
          <p:cNvCxnSpPr>
            <a:stCxn id="16" idx="2"/>
          </p:cNvCxnSpPr>
          <p:nvPr/>
        </p:nvCxnSpPr>
        <p:spPr>
          <a:xfrm rot="16200000" flipH="1">
            <a:off x="2776733" y="5348506"/>
            <a:ext cx="518700" cy="71439"/>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11. Android</a:t>
            </a:r>
            <a:r>
              <a:rPr lang="zh-CN" altLang="en-US" sz="2400" dirty="0" smtClean="0"/>
              <a:t>读取手机联系人</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65</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357158" y="785794"/>
            <a:ext cx="2909771" cy="276999"/>
          </a:xfrm>
          <a:prstGeom prst="rect">
            <a:avLst/>
          </a:prstGeom>
          <a:solidFill>
            <a:srgbClr val="FFFF00"/>
          </a:solidFill>
        </p:spPr>
        <p:txBody>
          <a:bodyPr wrap="none" rtlCol="0">
            <a:spAutoFit/>
          </a:bodyPr>
          <a:lstStyle/>
          <a:p>
            <a:r>
              <a:rPr lang="zh-CN" altLang="en-US" sz="1200" dirty="0" smtClean="0"/>
              <a:t>通过</a:t>
            </a:r>
            <a:r>
              <a:rPr lang="en-US" altLang="zh-CN" sz="1200" dirty="0" err="1" smtClean="0"/>
              <a:t>ContentProvider</a:t>
            </a:r>
            <a:r>
              <a:rPr lang="zh-CN" altLang="en-US" sz="1200" dirty="0" smtClean="0"/>
              <a:t>去读取手机联系人</a:t>
            </a:r>
            <a:endParaRPr lang="zh-CN" altLang="en-US" sz="1200" dirty="0"/>
          </a:p>
        </p:txBody>
      </p:sp>
      <p:sp>
        <p:nvSpPr>
          <p:cNvPr id="14" name="TextBox 13"/>
          <p:cNvSpPr txBox="1"/>
          <p:nvPr/>
        </p:nvSpPr>
        <p:spPr>
          <a:xfrm>
            <a:off x="285720" y="1142984"/>
            <a:ext cx="4580100" cy="276999"/>
          </a:xfrm>
          <a:prstGeom prst="rect">
            <a:avLst/>
          </a:prstGeom>
          <a:noFill/>
        </p:spPr>
        <p:txBody>
          <a:bodyPr wrap="none" rtlCol="0">
            <a:spAutoFit/>
          </a:bodyPr>
          <a:lstStyle/>
          <a:p>
            <a:r>
              <a:rPr lang="en-US" altLang="zh-CN" sz="1200" dirty="0" smtClean="0">
                <a:solidFill>
                  <a:srgbClr val="000099"/>
                </a:solidFill>
              </a:rPr>
              <a:t>Step</a:t>
            </a:r>
            <a:r>
              <a:rPr lang="zh-CN" altLang="en-US" sz="1200" dirty="0" smtClean="0">
                <a:solidFill>
                  <a:srgbClr val="000099"/>
                </a:solidFill>
              </a:rPr>
              <a:t>２</a:t>
            </a:r>
            <a:r>
              <a:rPr lang="en-US" altLang="zh-CN" sz="1200" dirty="0" smtClean="0">
                <a:solidFill>
                  <a:srgbClr val="000099"/>
                </a:solidFill>
              </a:rPr>
              <a:t>:</a:t>
            </a:r>
            <a:r>
              <a:rPr lang="zh-CN" altLang="en-US" sz="1200" dirty="0" smtClean="0">
                <a:solidFill>
                  <a:srgbClr val="000099"/>
                </a:solidFill>
              </a:rPr>
              <a:t>找到</a:t>
            </a:r>
            <a:r>
              <a:rPr lang="en-US" altLang="zh-CN" sz="1200" dirty="0" smtClean="0">
                <a:solidFill>
                  <a:srgbClr val="000099"/>
                </a:solidFill>
              </a:rPr>
              <a:t>ContactProvider2.java</a:t>
            </a:r>
            <a:r>
              <a:rPr lang="zh-CN" altLang="en-US" sz="1200" dirty="0" smtClean="0">
                <a:solidFill>
                  <a:srgbClr val="000099"/>
                </a:solidFill>
              </a:rPr>
              <a:t>文件，搜关键字</a:t>
            </a:r>
            <a:r>
              <a:rPr lang="en-US" altLang="zh-CN" sz="1200" dirty="0" err="1" smtClean="0">
                <a:solidFill>
                  <a:srgbClr val="000099"/>
                </a:solidFill>
              </a:rPr>
              <a:t>UrilMatch</a:t>
            </a:r>
            <a:endParaRPr lang="zh-CN" altLang="en-US" sz="1200" dirty="0">
              <a:solidFill>
                <a:srgbClr val="000099"/>
              </a:solidFill>
            </a:endParaRPr>
          </a:p>
        </p:txBody>
      </p:sp>
      <p:pic>
        <p:nvPicPr>
          <p:cNvPr id="89091" name="Picture 3"/>
          <p:cNvPicPr>
            <a:picLocks noChangeAspect="1" noChangeArrowheads="1"/>
          </p:cNvPicPr>
          <p:nvPr/>
        </p:nvPicPr>
        <p:blipFill>
          <a:blip r:embed="rId3"/>
          <a:srcRect/>
          <a:stretch>
            <a:fillRect/>
          </a:stretch>
        </p:blipFill>
        <p:spPr bwMode="auto">
          <a:xfrm>
            <a:off x="928662" y="1500174"/>
            <a:ext cx="4857784" cy="5121727"/>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11. Android</a:t>
            </a:r>
            <a:r>
              <a:rPr lang="zh-CN" altLang="en-US" sz="2400" dirty="0" smtClean="0"/>
              <a:t>读取手机联系人</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66</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9" name="TextBox 8"/>
          <p:cNvSpPr txBox="1"/>
          <p:nvPr/>
        </p:nvSpPr>
        <p:spPr>
          <a:xfrm>
            <a:off x="357158" y="785794"/>
            <a:ext cx="2909771" cy="276999"/>
          </a:xfrm>
          <a:prstGeom prst="rect">
            <a:avLst/>
          </a:prstGeom>
          <a:solidFill>
            <a:srgbClr val="FFFF00"/>
          </a:solidFill>
        </p:spPr>
        <p:txBody>
          <a:bodyPr wrap="none" rtlCol="0">
            <a:spAutoFit/>
          </a:bodyPr>
          <a:lstStyle/>
          <a:p>
            <a:r>
              <a:rPr lang="zh-CN" altLang="en-US" sz="1200" dirty="0" smtClean="0"/>
              <a:t>通过</a:t>
            </a:r>
            <a:r>
              <a:rPr lang="en-US" altLang="zh-CN" sz="1200" dirty="0" err="1" smtClean="0"/>
              <a:t>ContentProvider</a:t>
            </a:r>
            <a:r>
              <a:rPr lang="zh-CN" altLang="en-US" sz="1200" dirty="0" smtClean="0"/>
              <a:t>去读取手机联系人</a:t>
            </a:r>
            <a:endParaRPr lang="zh-CN" altLang="en-US" sz="1200" dirty="0"/>
          </a:p>
        </p:txBody>
      </p:sp>
      <p:sp>
        <p:nvSpPr>
          <p:cNvPr id="14" name="TextBox 13"/>
          <p:cNvSpPr txBox="1"/>
          <p:nvPr/>
        </p:nvSpPr>
        <p:spPr>
          <a:xfrm>
            <a:off x="285720" y="1142984"/>
            <a:ext cx="4913525" cy="276999"/>
          </a:xfrm>
          <a:prstGeom prst="rect">
            <a:avLst/>
          </a:prstGeom>
          <a:noFill/>
        </p:spPr>
        <p:txBody>
          <a:bodyPr wrap="none" rtlCol="0">
            <a:spAutoFit/>
          </a:bodyPr>
          <a:lstStyle/>
          <a:p>
            <a:r>
              <a:rPr lang="en-US" altLang="zh-CN" sz="1200" dirty="0" smtClean="0">
                <a:solidFill>
                  <a:srgbClr val="000099"/>
                </a:solidFill>
              </a:rPr>
              <a:t>Step3:</a:t>
            </a:r>
            <a:r>
              <a:rPr lang="zh-CN" altLang="en-US" sz="1200" dirty="0" smtClean="0">
                <a:solidFill>
                  <a:srgbClr val="000099"/>
                </a:solidFill>
              </a:rPr>
              <a:t>编写自己的读取联系人信息</a:t>
            </a:r>
            <a:r>
              <a:rPr lang="en-US" altLang="zh-CN" sz="1200" dirty="0" smtClean="0">
                <a:solidFill>
                  <a:srgbClr val="000099"/>
                </a:solidFill>
              </a:rPr>
              <a:t>by </a:t>
            </a:r>
            <a:r>
              <a:rPr lang="en-US" altLang="zh-CN" sz="1200" dirty="0" err="1" smtClean="0">
                <a:solidFill>
                  <a:srgbClr val="000099"/>
                </a:solidFill>
              </a:rPr>
              <a:t>ContentProvider</a:t>
            </a:r>
            <a:r>
              <a:rPr lang="en-US" altLang="zh-CN" sz="1200" dirty="0" smtClean="0">
                <a:solidFill>
                  <a:srgbClr val="000099"/>
                </a:solidFill>
              </a:rPr>
              <a:t>,</a:t>
            </a:r>
            <a:r>
              <a:rPr lang="zh-CN" altLang="en-US" sz="1200" dirty="0" smtClean="0">
                <a:solidFill>
                  <a:srgbClr val="000099"/>
                </a:solidFill>
              </a:rPr>
              <a:t>这就很简单了</a:t>
            </a:r>
            <a:endParaRPr lang="zh-CN" altLang="en-US" sz="1200" dirty="0">
              <a:solidFill>
                <a:srgbClr val="000099"/>
              </a:solidFill>
            </a:endParaRPr>
          </a:p>
        </p:txBody>
      </p:sp>
      <p:pic>
        <p:nvPicPr>
          <p:cNvPr id="90114" name="Picture 2"/>
          <p:cNvPicPr>
            <a:picLocks noChangeAspect="1" noChangeArrowheads="1"/>
          </p:cNvPicPr>
          <p:nvPr/>
        </p:nvPicPr>
        <p:blipFill>
          <a:blip r:embed="rId3"/>
          <a:srcRect/>
          <a:stretch>
            <a:fillRect/>
          </a:stretch>
        </p:blipFill>
        <p:spPr bwMode="auto">
          <a:xfrm>
            <a:off x="214282" y="1643050"/>
            <a:ext cx="8572527" cy="308611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11. Android</a:t>
            </a:r>
            <a:r>
              <a:rPr lang="zh-CN" altLang="en-US" sz="2400" dirty="0" smtClean="0"/>
              <a:t>读取手机联系人</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67</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0" name="TextBox 9"/>
          <p:cNvSpPr txBox="1"/>
          <p:nvPr/>
        </p:nvSpPr>
        <p:spPr>
          <a:xfrm>
            <a:off x="500034" y="785794"/>
            <a:ext cx="6858048" cy="1754326"/>
          </a:xfrm>
          <a:prstGeom prst="rect">
            <a:avLst/>
          </a:prstGeom>
          <a:noFill/>
          <a:ln w="57150">
            <a:solidFill>
              <a:srgbClr val="000099"/>
            </a:solidFill>
            <a:prstDash val="sysDot"/>
          </a:ln>
        </p:spPr>
        <p:txBody>
          <a:bodyPr wrap="square" rtlCol="0">
            <a:spAutoFit/>
          </a:bodyPr>
          <a:lstStyle/>
          <a:p>
            <a:r>
              <a:rPr lang="zh-CN" altLang="en-US" sz="1200" dirty="0" smtClean="0"/>
              <a:t>读取联系人的时候一个问题：</a:t>
            </a:r>
            <a:endParaRPr lang="en-US" altLang="zh-CN" sz="1200" dirty="0" smtClean="0"/>
          </a:p>
          <a:p>
            <a:endParaRPr lang="en-US" altLang="zh-CN" sz="1200" dirty="0" smtClean="0"/>
          </a:p>
          <a:p>
            <a:r>
              <a:rPr lang="zh-CN" altLang="en-US" sz="1200" dirty="0" smtClean="0"/>
              <a:t>当用户删除联系人的时候，只是把在表中把</a:t>
            </a:r>
            <a:r>
              <a:rPr lang="en-US" altLang="zh-CN" sz="1200" dirty="0" err="1" smtClean="0"/>
              <a:t>contact_id</a:t>
            </a:r>
            <a:r>
              <a:rPr lang="en-US" altLang="zh-CN" sz="1200" dirty="0" smtClean="0"/>
              <a:t>=null</a:t>
            </a:r>
            <a:r>
              <a:rPr lang="zh-CN" altLang="en-US" sz="1200" dirty="0" smtClean="0"/>
              <a:t>，并没有物理删除相关的记录，这样做的目的是，当备份或者恢复的时候</a:t>
            </a:r>
            <a:endParaRPr lang="en-US" altLang="zh-CN" sz="1200" dirty="0" smtClean="0"/>
          </a:p>
          <a:p>
            <a:r>
              <a:rPr lang="zh-CN" altLang="en-US" sz="1200" dirty="0" smtClean="0"/>
              <a:t>可以方便的找回来。 </a:t>
            </a:r>
            <a:endParaRPr lang="en-US" altLang="zh-CN" sz="1200" dirty="0" smtClean="0"/>
          </a:p>
          <a:p>
            <a:endParaRPr lang="en-US" altLang="zh-CN" sz="1200" dirty="0" smtClean="0"/>
          </a:p>
          <a:p>
            <a:r>
              <a:rPr lang="zh-CN" altLang="en-US" sz="1200" dirty="0" smtClean="0"/>
              <a:t>还有一种情况就是手机联系人的网络同步备份，当恢复的时候也方便。</a:t>
            </a:r>
            <a:endParaRPr lang="en-US" altLang="zh-CN" sz="1200" dirty="0" smtClean="0"/>
          </a:p>
          <a:p>
            <a:endParaRPr lang="en-US" altLang="zh-CN" sz="1200" dirty="0" smtClean="0"/>
          </a:p>
          <a:p>
            <a:r>
              <a:rPr lang="en-US" altLang="zh-CN" sz="1200" dirty="0" err="1" smtClean="0"/>
              <a:t>Iphone</a:t>
            </a:r>
            <a:r>
              <a:rPr lang="zh-CN" altLang="en-US" sz="1200" dirty="0" smtClean="0"/>
              <a:t>也是这样的，不物理删除。</a:t>
            </a:r>
            <a:endParaRPr lang="zh-CN" altLang="en-US" sz="1200" dirty="0"/>
          </a:p>
        </p:txBody>
      </p:sp>
      <p:pic>
        <p:nvPicPr>
          <p:cNvPr id="92162" name="Picture 2"/>
          <p:cNvPicPr>
            <a:picLocks noChangeAspect="1" noChangeArrowheads="1"/>
          </p:cNvPicPr>
          <p:nvPr/>
        </p:nvPicPr>
        <p:blipFill>
          <a:blip r:embed="rId3"/>
          <a:srcRect/>
          <a:stretch>
            <a:fillRect/>
          </a:stretch>
        </p:blipFill>
        <p:spPr bwMode="auto">
          <a:xfrm>
            <a:off x="142844" y="2857496"/>
            <a:ext cx="8761673" cy="3857652"/>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12. Android</a:t>
            </a:r>
            <a:r>
              <a:rPr lang="zh-CN" altLang="en-US" sz="2400" dirty="0" smtClean="0"/>
              <a:t> 添加手机联系人</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68</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91138" name="Picture 2"/>
          <p:cNvPicPr>
            <a:picLocks noChangeAspect="1" noChangeArrowheads="1"/>
          </p:cNvPicPr>
          <p:nvPr/>
        </p:nvPicPr>
        <p:blipFill>
          <a:blip r:embed="rId3"/>
          <a:srcRect/>
          <a:stretch>
            <a:fillRect/>
          </a:stretch>
        </p:blipFill>
        <p:spPr bwMode="auto">
          <a:xfrm>
            <a:off x="214282" y="1000108"/>
            <a:ext cx="8401881" cy="4714908"/>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14. Handle</a:t>
            </a:r>
            <a:r>
              <a:rPr lang="zh-CN" altLang="en-US" sz="2400" dirty="0" smtClean="0"/>
              <a:t>实现</a:t>
            </a:r>
            <a:r>
              <a:rPr lang="en-US" altLang="zh-CN" sz="2400" dirty="0" smtClean="0"/>
              <a:t>UI</a:t>
            </a:r>
            <a:r>
              <a:rPr lang="zh-CN" altLang="en-US" sz="2400" dirty="0" smtClean="0"/>
              <a:t>主线程和子线程的消息机制</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69</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矩形 6"/>
          <p:cNvSpPr/>
          <p:nvPr/>
        </p:nvSpPr>
        <p:spPr>
          <a:xfrm>
            <a:off x="357158" y="857233"/>
            <a:ext cx="8143932" cy="1938992"/>
          </a:xfrm>
          <a:prstGeom prst="rect">
            <a:avLst/>
          </a:prstGeom>
        </p:spPr>
        <p:txBody>
          <a:bodyPr wrap="square">
            <a:spAutoFit/>
          </a:bodyPr>
          <a:lstStyle/>
          <a:p>
            <a:r>
              <a:rPr lang="zh-CN" altLang="en-US" sz="1200" dirty="0" smtClean="0"/>
              <a:t>演示工程代码：</a:t>
            </a:r>
            <a:endParaRPr lang="en-US" altLang="zh-CN" sz="1200" dirty="0" smtClean="0"/>
          </a:p>
          <a:p>
            <a:r>
              <a:rPr lang="en-US" altLang="zh-CN" sz="1200" dirty="0" smtClean="0"/>
              <a:t>E:\work\workspace_hksg\AndroidViewUrlImage</a:t>
            </a:r>
          </a:p>
          <a:p>
            <a:endParaRPr lang="en-US" altLang="zh-CN" sz="1200" dirty="0" smtClean="0"/>
          </a:p>
          <a:p>
            <a:r>
              <a:rPr lang="zh-CN" altLang="en-US" sz="1200" dirty="0" smtClean="0"/>
              <a:t>程序目的是访问百度的图库资源，输入</a:t>
            </a:r>
            <a:r>
              <a:rPr lang="en-US" altLang="zh-CN" sz="1200" dirty="0" smtClean="0"/>
              <a:t>URL</a:t>
            </a:r>
            <a:r>
              <a:rPr lang="zh-CN" altLang="en-US" sz="1200" dirty="0" smtClean="0"/>
              <a:t>获取图片，显示出来。</a:t>
            </a:r>
            <a:endParaRPr lang="en-US" altLang="zh-CN" sz="1200" dirty="0" smtClean="0"/>
          </a:p>
          <a:p>
            <a:endParaRPr lang="en-US" altLang="zh-CN" sz="1200" dirty="0" smtClean="0"/>
          </a:p>
          <a:p>
            <a:r>
              <a:rPr lang="zh-CN" altLang="en-US" sz="1200" dirty="0" smtClean="0"/>
              <a:t>因为要访问</a:t>
            </a:r>
            <a:r>
              <a:rPr lang="en-US" altLang="zh-CN" sz="1200" dirty="0" smtClean="0"/>
              <a:t>Internet</a:t>
            </a:r>
            <a:r>
              <a:rPr lang="zh-CN" altLang="en-US" sz="1200" dirty="0" smtClean="0"/>
              <a:t>资源， 可能需要等待的时间较长， 这会影响主程序去显示画面</a:t>
            </a:r>
            <a:r>
              <a:rPr lang="en-US" altLang="zh-CN" sz="1200" dirty="0" smtClean="0"/>
              <a:t>UI, </a:t>
            </a:r>
            <a:r>
              <a:rPr lang="zh-CN" altLang="en-US" sz="1200" dirty="0" smtClean="0"/>
              <a:t>因此</a:t>
            </a:r>
            <a:r>
              <a:rPr lang="en-US" altLang="zh-CN" sz="1200" dirty="0" smtClean="0"/>
              <a:t>Android</a:t>
            </a:r>
            <a:r>
              <a:rPr lang="zh-CN" altLang="en-US" sz="1200" dirty="0" smtClean="0"/>
              <a:t>工程师做了限制， 直接在主程序去做很耗时多的。 务必放在单独的子线程去做。 </a:t>
            </a:r>
            <a:endParaRPr lang="en-US" altLang="zh-CN" sz="1200" dirty="0" smtClean="0"/>
          </a:p>
          <a:p>
            <a:endParaRPr lang="en-US" altLang="zh-CN" sz="1200" dirty="0" smtClean="0"/>
          </a:p>
          <a:p>
            <a:r>
              <a:rPr lang="zh-CN" altLang="en-US" sz="1200" dirty="0" smtClean="0"/>
              <a:t>为此， 提供了一个</a:t>
            </a:r>
            <a:r>
              <a:rPr lang="en-US" altLang="zh-CN" sz="1200" dirty="0" smtClean="0"/>
              <a:t>Handler</a:t>
            </a:r>
            <a:r>
              <a:rPr lang="zh-CN" altLang="en-US" sz="1200" dirty="0" smtClean="0"/>
              <a:t>消息机制接口， 这样无论多少个子线程要更新主线程</a:t>
            </a:r>
            <a:r>
              <a:rPr lang="en-US" altLang="zh-CN" sz="1200" dirty="0" smtClean="0"/>
              <a:t>UI,</a:t>
            </a:r>
            <a:r>
              <a:rPr lang="zh-CN" altLang="en-US" sz="1200" dirty="0" smtClean="0"/>
              <a:t>都通过这个机制实现队列，和同步的处理！</a:t>
            </a:r>
            <a:endParaRPr lang="zh-CN" altLang="en-US" sz="1200" dirty="0"/>
          </a:p>
        </p:txBody>
      </p:sp>
      <p:pic>
        <p:nvPicPr>
          <p:cNvPr id="88066" name="Picture 2"/>
          <p:cNvPicPr>
            <a:picLocks noChangeAspect="1" noChangeArrowheads="1"/>
          </p:cNvPicPr>
          <p:nvPr/>
        </p:nvPicPr>
        <p:blipFill>
          <a:blip r:embed="rId3"/>
          <a:srcRect/>
          <a:stretch>
            <a:fillRect/>
          </a:stretch>
        </p:blipFill>
        <p:spPr bwMode="auto">
          <a:xfrm>
            <a:off x="285720" y="2857496"/>
            <a:ext cx="8195243" cy="3786214"/>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3" name="内容占位符 2"/>
          <p:cNvSpPr>
            <a:spLocks noGrp="1"/>
          </p:cNvSpPr>
          <p:nvPr>
            <p:ph sz="quarter" idx="1"/>
          </p:nvPr>
        </p:nvSpPr>
        <p:spPr>
          <a:xfrm>
            <a:off x="285720" y="785794"/>
            <a:ext cx="8001056" cy="5715040"/>
          </a:xfrm>
        </p:spPr>
        <p:txBody>
          <a:bodyPr>
            <a:noAutofit/>
          </a:bodyPr>
          <a:lstStyle/>
          <a:p>
            <a:pPr>
              <a:buNone/>
            </a:pPr>
            <a:r>
              <a:rPr lang="zh-CN" altLang="en-US" sz="1100" dirty="0" smtClean="0"/>
              <a:t>下载已经集成好的开发环境通过百度</a:t>
            </a:r>
            <a:r>
              <a:rPr lang="en-US" altLang="zh-CN" sz="1100" dirty="0" smtClean="0"/>
              <a:t>.</a:t>
            </a:r>
            <a:r>
              <a:rPr lang="zh-CN" altLang="en-US" sz="1100" dirty="0" smtClean="0"/>
              <a:t/>
            </a:r>
            <a:br>
              <a:rPr lang="zh-CN" altLang="en-US" sz="1100" dirty="0" smtClean="0"/>
            </a:br>
            <a:r>
              <a:rPr lang="en-US" altLang="zh-CN" sz="1100" dirty="0" smtClean="0">
                <a:solidFill>
                  <a:srgbClr val="2D64B3"/>
                </a:solidFill>
              </a:rPr>
              <a:t> </a:t>
            </a:r>
          </a:p>
          <a:p>
            <a:pPr>
              <a:buNone/>
            </a:pPr>
            <a:r>
              <a:rPr lang="en-US" sz="1100" dirty="0" smtClean="0">
                <a:solidFill>
                  <a:srgbClr val="2D64B3"/>
                </a:solidFill>
              </a:rPr>
              <a:t>Download from  </a:t>
            </a:r>
            <a:r>
              <a:rPr lang="en-US" sz="1100" dirty="0" err="1" smtClean="0">
                <a:solidFill>
                  <a:srgbClr val="2D64B3"/>
                </a:solidFill>
              </a:rPr>
              <a:t>Baidu</a:t>
            </a:r>
            <a:r>
              <a:rPr lang="en-US" sz="1100" dirty="0" smtClean="0">
                <a:solidFill>
                  <a:srgbClr val="2D64B3"/>
                </a:solidFill>
              </a:rPr>
              <a:t> by search criteria:</a:t>
            </a:r>
            <a:r>
              <a:rPr lang="zh-CN" altLang="en-US" sz="1100" dirty="0" smtClean="0">
                <a:solidFill>
                  <a:srgbClr val="2D64B3"/>
                </a:solidFill>
              </a:rPr>
              <a:t>　</a:t>
            </a:r>
            <a:r>
              <a:rPr lang="en-US" altLang="zh-CN" sz="1100" dirty="0" smtClean="0">
                <a:solidFill>
                  <a:srgbClr val="2D64B3"/>
                </a:solidFill>
              </a:rPr>
              <a:t>Android SKD</a:t>
            </a:r>
            <a:endParaRPr lang="en-US" sz="1100" dirty="0" smtClean="0">
              <a:solidFill>
                <a:srgbClr val="2D64B3"/>
              </a:solidFill>
            </a:endParaRPr>
          </a:p>
          <a:p>
            <a:pPr>
              <a:buNone/>
            </a:pPr>
            <a:r>
              <a:rPr lang="en-US" sz="1100" dirty="0" smtClean="0">
                <a:hlinkClick r:id="rId2"/>
              </a:rPr>
              <a:t>http://rj.baidu.com/soft/detail/23485.html?ald</a:t>
            </a:r>
            <a:r>
              <a:rPr lang="en-US" sz="1100" dirty="0" smtClean="0"/>
              <a:t> </a:t>
            </a:r>
          </a:p>
          <a:p>
            <a:pPr>
              <a:buNone/>
            </a:pPr>
            <a:endParaRPr lang="en-US" sz="1100" dirty="0" smtClean="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1026" name="Picture 2"/>
          <p:cNvPicPr>
            <a:picLocks noChangeAspect="1" noChangeArrowheads="1"/>
          </p:cNvPicPr>
          <p:nvPr/>
        </p:nvPicPr>
        <p:blipFill>
          <a:blip r:embed="rId3"/>
          <a:srcRect/>
          <a:stretch>
            <a:fillRect/>
          </a:stretch>
        </p:blipFill>
        <p:spPr bwMode="auto">
          <a:xfrm>
            <a:off x="285720" y="3071810"/>
            <a:ext cx="4962525" cy="1704975"/>
          </a:xfrm>
          <a:prstGeom prst="rect">
            <a:avLst/>
          </a:prstGeom>
          <a:noFill/>
          <a:ln w="9525">
            <a:noFill/>
            <a:miter lim="800000"/>
            <a:headEnd/>
            <a:tailEnd/>
          </a:ln>
          <a:effectLst/>
        </p:spPr>
      </p:pic>
      <p:sp>
        <p:nvSpPr>
          <p:cNvPr id="8" name="TextBox 7"/>
          <p:cNvSpPr txBox="1"/>
          <p:nvPr/>
        </p:nvSpPr>
        <p:spPr>
          <a:xfrm>
            <a:off x="285720" y="2071678"/>
            <a:ext cx="8215370" cy="461665"/>
          </a:xfrm>
          <a:prstGeom prst="rect">
            <a:avLst/>
          </a:prstGeom>
          <a:noFill/>
        </p:spPr>
        <p:txBody>
          <a:bodyPr wrap="square" rtlCol="0">
            <a:spAutoFit/>
          </a:bodyPr>
          <a:lstStyle/>
          <a:p>
            <a:r>
              <a:rPr lang="en-US" altLang="zh-CN" sz="1200" dirty="0" smtClean="0">
                <a:solidFill>
                  <a:srgbClr val="000099"/>
                </a:solidFill>
              </a:rPr>
              <a:t>1. After download, unpack the file, refer to below screenshot,  it include 3 folders as below, it has Android SDK, Eclipse with ADT plug-in:</a:t>
            </a:r>
          </a:p>
        </p:txBody>
      </p:sp>
      <p:sp>
        <p:nvSpPr>
          <p:cNvPr id="9" name="TextBox 8"/>
          <p:cNvSpPr txBox="1"/>
          <p:nvPr/>
        </p:nvSpPr>
        <p:spPr>
          <a:xfrm>
            <a:off x="428596" y="4643446"/>
            <a:ext cx="2028119" cy="276999"/>
          </a:xfrm>
          <a:prstGeom prst="rect">
            <a:avLst/>
          </a:prstGeom>
          <a:noFill/>
        </p:spPr>
        <p:txBody>
          <a:bodyPr wrap="none" rtlCol="0">
            <a:spAutoFit/>
          </a:bodyPr>
          <a:lstStyle/>
          <a:p>
            <a:r>
              <a:rPr lang="en-US" altLang="zh-CN" sz="1200" dirty="0" smtClean="0">
                <a:solidFill>
                  <a:srgbClr val="000099"/>
                </a:solidFill>
              </a:rPr>
              <a:t>2. Run eclipse\eclipse.exe</a:t>
            </a:r>
          </a:p>
        </p:txBody>
      </p:sp>
    </p:spTree>
  </p:cSld>
  <p:clrMapOvr>
    <a:masterClrMapping/>
  </p:clrMapOvr>
  <p:transition>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14. Handle</a:t>
            </a:r>
            <a:r>
              <a:rPr lang="zh-CN" altLang="en-US" sz="2400" dirty="0" smtClean="0"/>
              <a:t>实现</a:t>
            </a:r>
            <a:r>
              <a:rPr lang="en-US" altLang="zh-CN" sz="2400" dirty="0" smtClean="0"/>
              <a:t>UI</a:t>
            </a:r>
            <a:r>
              <a:rPr lang="zh-CN" altLang="en-US" sz="2400" dirty="0" smtClean="0"/>
              <a:t>主线程和子线程的消息机制</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70</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矩形 6"/>
          <p:cNvSpPr/>
          <p:nvPr/>
        </p:nvSpPr>
        <p:spPr>
          <a:xfrm>
            <a:off x="357158" y="857233"/>
            <a:ext cx="8143932" cy="276999"/>
          </a:xfrm>
          <a:prstGeom prst="rect">
            <a:avLst/>
          </a:prstGeom>
        </p:spPr>
        <p:txBody>
          <a:bodyPr wrap="square">
            <a:spAutoFit/>
          </a:bodyPr>
          <a:lstStyle/>
          <a:p>
            <a:r>
              <a:rPr lang="zh-CN" altLang="en-US" sz="1200" dirty="0" smtClean="0"/>
              <a:t>实现代码</a:t>
            </a:r>
            <a:r>
              <a:rPr lang="en-US" altLang="zh-CN" sz="1200" dirty="0" smtClean="0"/>
              <a:t>,</a:t>
            </a:r>
            <a:r>
              <a:rPr lang="zh-CN" altLang="en-US" sz="1200" dirty="0" smtClean="0"/>
              <a:t> 从网络获取图片</a:t>
            </a:r>
            <a:r>
              <a:rPr lang="en-US" altLang="zh-CN" sz="1200" dirty="0" smtClean="0"/>
              <a:t>,</a:t>
            </a:r>
            <a:r>
              <a:rPr lang="zh-CN" altLang="en-US" sz="1200" dirty="0" smtClean="0"/>
              <a:t>并显示出来</a:t>
            </a:r>
            <a:endParaRPr lang="zh-CN" altLang="en-US" sz="1200" dirty="0"/>
          </a:p>
        </p:txBody>
      </p:sp>
      <p:sp>
        <p:nvSpPr>
          <p:cNvPr id="8" name="TextBox 7"/>
          <p:cNvSpPr txBox="1"/>
          <p:nvPr/>
        </p:nvSpPr>
        <p:spPr>
          <a:xfrm>
            <a:off x="357158" y="1214422"/>
            <a:ext cx="1938351" cy="276999"/>
          </a:xfrm>
          <a:prstGeom prst="rect">
            <a:avLst/>
          </a:prstGeom>
          <a:noFill/>
        </p:spPr>
        <p:txBody>
          <a:bodyPr wrap="none" rtlCol="0">
            <a:spAutoFit/>
          </a:bodyPr>
          <a:lstStyle/>
          <a:p>
            <a:r>
              <a:rPr lang="en-US" altLang="zh-CN" sz="1200" dirty="0" smtClean="0">
                <a:solidFill>
                  <a:srgbClr val="000099"/>
                </a:solidFill>
              </a:rPr>
              <a:t>Step1:</a:t>
            </a:r>
            <a:r>
              <a:rPr lang="zh-CN" altLang="en-US" sz="1200" dirty="0" smtClean="0">
                <a:solidFill>
                  <a:srgbClr val="000099"/>
                </a:solidFill>
              </a:rPr>
              <a:t>主线程创建</a:t>
            </a:r>
            <a:r>
              <a:rPr lang="en-US" altLang="zh-CN" sz="1200" dirty="0" smtClean="0">
                <a:solidFill>
                  <a:srgbClr val="000099"/>
                </a:solidFill>
                <a:latin typeface="Arial Unicode MS" pitchFamily="34" charset="-122"/>
                <a:ea typeface="Arial Unicode MS" pitchFamily="34" charset="-122"/>
                <a:cs typeface="Arial Unicode MS" pitchFamily="34" charset="-122"/>
              </a:rPr>
              <a:t>Handler</a:t>
            </a:r>
            <a:endParaRPr lang="zh-CN" altLang="en-US" sz="1200" dirty="0">
              <a:solidFill>
                <a:srgbClr val="000099"/>
              </a:solidFill>
            </a:endParaRPr>
          </a:p>
        </p:txBody>
      </p:sp>
      <p:pic>
        <p:nvPicPr>
          <p:cNvPr id="89090" name="Picture 2"/>
          <p:cNvPicPr>
            <a:picLocks noChangeAspect="1" noChangeArrowheads="1"/>
          </p:cNvPicPr>
          <p:nvPr/>
        </p:nvPicPr>
        <p:blipFill>
          <a:blip r:embed="rId3"/>
          <a:srcRect/>
          <a:stretch>
            <a:fillRect/>
          </a:stretch>
        </p:blipFill>
        <p:spPr bwMode="auto">
          <a:xfrm>
            <a:off x="285720" y="1785926"/>
            <a:ext cx="8545084" cy="357190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15. </a:t>
            </a:r>
            <a:r>
              <a:rPr lang="en-US" altLang="zh-CN" sz="2400" dirty="0" err="1" smtClean="0"/>
              <a:t>HttpClient</a:t>
            </a:r>
            <a:r>
              <a:rPr lang="en-US" altLang="zh-CN" sz="2400" dirty="0" smtClean="0"/>
              <a:t> Post/Get</a:t>
            </a:r>
            <a:r>
              <a:rPr lang="zh-CN" altLang="en-US" sz="2400" dirty="0" smtClean="0"/>
              <a:t>实现表单提交数据到服务器</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71</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88066" name="Picture 2"/>
          <p:cNvPicPr>
            <a:picLocks noChangeAspect="1" noChangeArrowheads="1"/>
          </p:cNvPicPr>
          <p:nvPr/>
        </p:nvPicPr>
        <p:blipFill>
          <a:blip r:embed="rId3"/>
          <a:srcRect/>
          <a:stretch>
            <a:fillRect/>
          </a:stretch>
        </p:blipFill>
        <p:spPr bwMode="auto">
          <a:xfrm>
            <a:off x="571472" y="1285860"/>
            <a:ext cx="6493988" cy="5424041"/>
          </a:xfrm>
          <a:prstGeom prst="rect">
            <a:avLst/>
          </a:prstGeom>
          <a:noFill/>
          <a:ln w="9525">
            <a:noFill/>
            <a:miter lim="800000"/>
            <a:headEnd/>
            <a:tailEnd/>
          </a:ln>
          <a:effectLst/>
        </p:spPr>
      </p:pic>
      <p:sp>
        <p:nvSpPr>
          <p:cNvPr id="10" name="TextBox 9"/>
          <p:cNvSpPr txBox="1"/>
          <p:nvPr/>
        </p:nvSpPr>
        <p:spPr>
          <a:xfrm>
            <a:off x="428596" y="785794"/>
            <a:ext cx="1997663" cy="369332"/>
          </a:xfrm>
          <a:prstGeom prst="rect">
            <a:avLst/>
          </a:prstGeom>
          <a:noFill/>
        </p:spPr>
        <p:txBody>
          <a:bodyPr wrap="none" rtlCol="0">
            <a:spAutoFit/>
          </a:bodyPr>
          <a:lstStyle/>
          <a:p>
            <a:r>
              <a:rPr lang="zh-CN" altLang="en-US" dirty="0" smtClean="0"/>
              <a:t>方法一：</a:t>
            </a:r>
            <a:r>
              <a:rPr lang="en-US" altLang="zh-CN" dirty="0" err="1" smtClean="0"/>
              <a:t>HttpGet</a:t>
            </a:r>
            <a:endParaRPr lang="zh-CN" altLang="en-US" dirty="0"/>
          </a:p>
        </p:txBody>
      </p:sp>
    </p:spTree>
  </p:cSld>
  <p:clrMapOvr>
    <a:masterClrMapping/>
  </p:clrMapOvr>
  <p:transition>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15. </a:t>
            </a:r>
            <a:r>
              <a:rPr lang="en-US" altLang="zh-CN" sz="2400" dirty="0" err="1" smtClean="0"/>
              <a:t>HttpClient</a:t>
            </a:r>
            <a:r>
              <a:rPr lang="en-US" altLang="zh-CN" sz="2400" dirty="0" smtClean="0"/>
              <a:t> Post/Get</a:t>
            </a:r>
            <a:r>
              <a:rPr lang="zh-CN" altLang="en-US" sz="2400" dirty="0" smtClean="0"/>
              <a:t>实现表单提交数据到服务器</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72</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0" name="TextBox 9"/>
          <p:cNvSpPr txBox="1"/>
          <p:nvPr/>
        </p:nvSpPr>
        <p:spPr>
          <a:xfrm>
            <a:off x="428596" y="785794"/>
            <a:ext cx="3695242" cy="369332"/>
          </a:xfrm>
          <a:prstGeom prst="rect">
            <a:avLst/>
          </a:prstGeom>
          <a:noFill/>
        </p:spPr>
        <p:txBody>
          <a:bodyPr wrap="none" rtlCol="0">
            <a:spAutoFit/>
          </a:bodyPr>
          <a:lstStyle/>
          <a:p>
            <a:r>
              <a:rPr lang="zh-CN" altLang="en-US" dirty="0" smtClean="0"/>
              <a:t>方法二：</a:t>
            </a:r>
            <a:r>
              <a:rPr lang="en-US" altLang="zh-CN" dirty="0" err="1" smtClean="0"/>
              <a:t>HttpPost</a:t>
            </a:r>
            <a:r>
              <a:rPr lang="zh-CN" altLang="en-US" dirty="0" smtClean="0"/>
              <a:t>更简单，更实用</a:t>
            </a:r>
            <a:endParaRPr lang="zh-CN" altLang="en-US" dirty="0"/>
          </a:p>
        </p:txBody>
      </p:sp>
      <p:pic>
        <p:nvPicPr>
          <p:cNvPr id="89090" name="Picture 2"/>
          <p:cNvPicPr>
            <a:picLocks noChangeAspect="1" noChangeArrowheads="1"/>
          </p:cNvPicPr>
          <p:nvPr/>
        </p:nvPicPr>
        <p:blipFill>
          <a:blip r:embed="rId3"/>
          <a:srcRect/>
          <a:stretch>
            <a:fillRect/>
          </a:stretch>
        </p:blipFill>
        <p:spPr bwMode="auto">
          <a:xfrm>
            <a:off x="1000100" y="1142984"/>
            <a:ext cx="6215106" cy="5646957"/>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smtClean="0"/>
              <a:t>16. </a:t>
            </a:r>
            <a:r>
              <a:rPr lang="zh-CN" altLang="en-US" sz="2400" dirty="0" smtClean="0"/>
              <a:t>上传文件到服务器</a:t>
            </a:r>
            <a:endParaRPr lang="zh-CN" altLang="en-US" sz="2400"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73</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Tree>
  </p:cSld>
  <p:clrMapOvr>
    <a:masterClrMapping/>
  </p:clrMapOvr>
  <p:transition>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常见问题解答</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74</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276999"/>
          </a:xfrm>
          <a:prstGeom prst="rect">
            <a:avLst/>
          </a:prstGeom>
          <a:noFill/>
        </p:spPr>
        <p:txBody>
          <a:bodyPr wrap="square" rtlCol="0">
            <a:spAutoFit/>
          </a:bodyPr>
          <a:lstStyle/>
          <a:p>
            <a:r>
              <a:rPr lang="zh-CN" altLang="en-US" sz="1200" dirty="0" smtClean="0"/>
              <a:t>新建一个</a:t>
            </a:r>
            <a:r>
              <a:rPr lang="en-US" altLang="zh-CN" sz="1200" dirty="0" err="1" smtClean="0"/>
              <a:t>AndroidHelloWorld</a:t>
            </a:r>
            <a:r>
              <a:rPr lang="zh-CN" altLang="en-US" sz="1200" dirty="0" smtClean="0"/>
              <a:t>的程序地时候遇到如下的问题</a:t>
            </a:r>
            <a:endParaRPr lang="zh-CN" altLang="en-US" sz="1200" dirty="0"/>
          </a:p>
        </p:txBody>
      </p:sp>
      <p:pic>
        <p:nvPicPr>
          <p:cNvPr id="3074" name="Picture 2"/>
          <p:cNvPicPr>
            <a:picLocks noChangeAspect="1" noChangeArrowheads="1"/>
          </p:cNvPicPr>
          <p:nvPr/>
        </p:nvPicPr>
        <p:blipFill>
          <a:blip r:embed="rId2"/>
          <a:srcRect/>
          <a:stretch>
            <a:fillRect/>
          </a:stretch>
        </p:blipFill>
        <p:spPr bwMode="auto">
          <a:xfrm>
            <a:off x="785786" y="1357298"/>
            <a:ext cx="3524250" cy="266700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常见问题解答</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75</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500034" y="857232"/>
            <a:ext cx="8215370" cy="276999"/>
          </a:xfrm>
          <a:prstGeom prst="rect">
            <a:avLst/>
          </a:prstGeom>
          <a:noFill/>
        </p:spPr>
        <p:txBody>
          <a:bodyPr wrap="square" rtlCol="0">
            <a:spAutoFit/>
          </a:bodyPr>
          <a:lstStyle/>
          <a:p>
            <a:r>
              <a:rPr lang="zh-CN" altLang="en-US" sz="1200" dirty="0" smtClean="0"/>
              <a:t>安装</a:t>
            </a:r>
            <a:r>
              <a:rPr lang="en-US" altLang="zh-CN" sz="1200" dirty="0" smtClean="0"/>
              <a:t>Android SDK </a:t>
            </a:r>
            <a:r>
              <a:rPr lang="zh-CN" altLang="en-US" sz="1200" dirty="0" smtClean="0"/>
              <a:t>更新的时候报错。 如何解决？</a:t>
            </a:r>
            <a:endParaRPr lang="zh-CN" altLang="en-US" sz="1200" dirty="0"/>
          </a:p>
        </p:txBody>
      </p:sp>
      <p:pic>
        <p:nvPicPr>
          <p:cNvPr id="1026" name="Picture 2" descr="http://img.blog.csdn.net/20140630153214328"/>
          <p:cNvPicPr>
            <a:picLocks noChangeAspect="1" noChangeArrowheads="1"/>
          </p:cNvPicPr>
          <p:nvPr/>
        </p:nvPicPr>
        <p:blipFill>
          <a:blip r:embed="rId3"/>
          <a:srcRect/>
          <a:stretch>
            <a:fillRect/>
          </a:stretch>
        </p:blipFill>
        <p:spPr bwMode="auto">
          <a:xfrm>
            <a:off x="428596" y="1571612"/>
            <a:ext cx="3857652" cy="3699628"/>
          </a:xfrm>
          <a:prstGeom prst="rect">
            <a:avLst/>
          </a:prstGeom>
          <a:noFill/>
        </p:spPr>
      </p:pic>
      <p:sp>
        <p:nvSpPr>
          <p:cNvPr id="9" name="矩形 8"/>
          <p:cNvSpPr/>
          <p:nvPr/>
        </p:nvSpPr>
        <p:spPr>
          <a:xfrm>
            <a:off x="428596" y="1142984"/>
            <a:ext cx="7143800" cy="276999"/>
          </a:xfrm>
          <a:prstGeom prst="rect">
            <a:avLst/>
          </a:prstGeom>
        </p:spPr>
        <p:txBody>
          <a:bodyPr wrap="square">
            <a:spAutoFit/>
          </a:bodyPr>
          <a:lstStyle/>
          <a:p>
            <a:r>
              <a:rPr lang="en-US" sz="1200" b="1" dirty="0" err="1" smtClean="0">
                <a:hlinkClick r:id="rId4"/>
              </a:rPr>
              <a:t>Eclipse:Cannot</a:t>
            </a:r>
            <a:r>
              <a:rPr lang="en-US" sz="1200" b="1" dirty="0" smtClean="0">
                <a:hlinkClick r:id="rId4"/>
              </a:rPr>
              <a:t> complete the install because of a conflicting dependency.</a:t>
            </a:r>
            <a:r>
              <a:rPr lang="zh-CN" altLang="en-US" sz="1200" b="1" dirty="0" smtClean="0">
                <a:hlinkClick r:id="rId4"/>
              </a:rPr>
              <a:t>问题解决 </a:t>
            </a:r>
            <a:endParaRPr lang="zh-CN" altLang="en-US" sz="1200" b="1" dirty="0"/>
          </a:p>
        </p:txBody>
      </p:sp>
      <p:sp>
        <p:nvSpPr>
          <p:cNvPr id="10" name="矩形 9"/>
          <p:cNvSpPr/>
          <p:nvPr/>
        </p:nvSpPr>
        <p:spPr>
          <a:xfrm>
            <a:off x="428596" y="5429264"/>
            <a:ext cx="7143800" cy="646331"/>
          </a:xfrm>
          <a:prstGeom prst="rect">
            <a:avLst/>
          </a:prstGeom>
        </p:spPr>
        <p:txBody>
          <a:bodyPr wrap="square">
            <a:spAutoFit/>
          </a:bodyPr>
          <a:lstStyle/>
          <a:p>
            <a:r>
              <a:rPr lang="zh-CN" altLang="en-US" sz="1200" dirty="0" smtClean="0"/>
              <a:t>其实就是当前要安装的插件与已安装的插件存在了冲突。</a:t>
            </a:r>
          </a:p>
          <a:p>
            <a:r>
              <a:rPr lang="zh-CN" altLang="en-US" sz="1200" dirty="0" smtClean="0"/>
              <a:t>解决办法：卸载冲突的几个插件，可能很多人不知道如何卸载已安装的插件，这里我说下：</a:t>
            </a:r>
          </a:p>
          <a:p>
            <a:r>
              <a:rPr lang="en-US" altLang="zh-CN" sz="1200" dirty="0" smtClean="0"/>
              <a:t>Help--&gt;About Eclipse SDK</a:t>
            </a:r>
            <a:r>
              <a:rPr lang="zh-CN" altLang="en-US" sz="1200" dirty="0" smtClean="0"/>
              <a:t>，选择图中圈起来的地方：</a:t>
            </a:r>
            <a:endParaRPr lang="zh-CN" altLang="en-US" sz="1200" dirty="0"/>
          </a:p>
        </p:txBody>
      </p:sp>
      <p:sp>
        <p:nvSpPr>
          <p:cNvPr id="11" name="TextBox 10"/>
          <p:cNvSpPr txBox="1"/>
          <p:nvPr/>
        </p:nvSpPr>
        <p:spPr>
          <a:xfrm>
            <a:off x="4572000" y="1643051"/>
            <a:ext cx="3929090" cy="3662541"/>
          </a:xfrm>
          <a:prstGeom prst="rect">
            <a:avLst/>
          </a:prstGeom>
          <a:noFill/>
        </p:spPr>
        <p:txBody>
          <a:bodyPr wrap="square" rtlCol="0">
            <a:spAutoFit/>
          </a:bodyPr>
          <a:lstStyle/>
          <a:p>
            <a:r>
              <a:rPr lang="en-US" altLang="zh-CN" sz="800" dirty="0" smtClean="0"/>
              <a:t>Cannot complete the install because of a conflicting dependency.</a:t>
            </a:r>
          </a:p>
          <a:p>
            <a:r>
              <a:rPr lang="en-US" altLang="zh-CN" sz="800" dirty="0" smtClean="0"/>
              <a:t>  Software being installed: Android Native Development Tools 23.0.4.1468518 (</a:t>
            </a:r>
            <a:r>
              <a:rPr lang="en-US" altLang="zh-CN" sz="800" dirty="0" err="1" smtClean="0"/>
              <a:t>com.android.ide.eclipse.ndk.feature.feature.group</a:t>
            </a:r>
            <a:r>
              <a:rPr lang="en-US" altLang="zh-CN" sz="800" dirty="0" smtClean="0"/>
              <a:t> 23.0.4.1468518)</a:t>
            </a:r>
          </a:p>
          <a:p>
            <a:r>
              <a:rPr lang="en-US" altLang="zh-CN" sz="800" dirty="0" smtClean="0"/>
              <a:t>  Software currently installed: Android Developer Tools 22.2.1.v201309180102-833290 (</a:t>
            </a:r>
            <a:r>
              <a:rPr lang="en-US" altLang="zh-CN" sz="800" dirty="0" err="1" smtClean="0"/>
              <a:t>com.android.ide.eclipse.adt.package.product</a:t>
            </a:r>
            <a:r>
              <a:rPr lang="en-US" altLang="zh-CN" sz="800" dirty="0" smtClean="0"/>
              <a:t> 22.2.1.v201309180102-833290)</a:t>
            </a:r>
          </a:p>
          <a:p>
            <a:r>
              <a:rPr lang="en-US" altLang="zh-CN" sz="800" dirty="0" smtClean="0"/>
              <a:t>  Only one of the following can be installed at once: </a:t>
            </a:r>
          </a:p>
          <a:p>
            <a:r>
              <a:rPr lang="en-US" altLang="zh-CN" sz="800" dirty="0" smtClean="0"/>
              <a:t>    ADT CDT Integration 23.0.4.1468518 (</a:t>
            </a:r>
            <a:r>
              <a:rPr lang="en-US" altLang="zh-CN" sz="800" dirty="0" err="1" smtClean="0"/>
              <a:t>com.android.ide.eclipse.ndk</a:t>
            </a:r>
            <a:r>
              <a:rPr lang="en-US" altLang="zh-CN" sz="800" dirty="0" smtClean="0"/>
              <a:t> 23.0.4.1468518)</a:t>
            </a:r>
          </a:p>
          <a:p>
            <a:r>
              <a:rPr lang="en-US" altLang="zh-CN" sz="800" dirty="0" smtClean="0"/>
              <a:t>    ADT CDT Integration 22.2.1.v201309180102-833290 (</a:t>
            </a:r>
            <a:r>
              <a:rPr lang="en-US" altLang="zh-CN" sz="800" dirty="0" err="1" smtClean="0"/>
              <a:t>com.android.ide.eclipse.ndk</a:t>
            </a:r>
            <a:r>
              <a:rPr lang="en-US" altLang="zh-CN" sz="800" dirty="0" smtClean="0"/>
              <a:t> 22.2.1.v201309180102-833290)</a:t>
            </a:r>
          </a:p>
          <a:p>
            <a:r>
              <a:rPr lang="en-US" altLang="zh-CN" sz="800" dirty="0" smtClean="0"/>
              <a:t>  Cannot satisfy dependency:</a:t>
            </a:r>
          </a:p>
          <a:p>
            <a:r>
              <a:rPr lang="en-US" altLang="zh-CN" sz="800" dirty="0" smtClean="0"/>
              <a:t>    From: ADT Package 22.2.1.v201309180102-833290 (</a:t>
            </a:r>
            <a:r>
              <a:rPr lang="en-US" altLang="zh-CN" sz="800" dirty="0" err="1" smtClean="0"/>
              <a:t>com.android.ide.eclipse.adt.package.feature.group</a:t>
            </a:r>
            <a:r>
              <a:rPr lang="en-US" altLang="zh-CN" sz="800" dirty="0" smtClean="0"/>
              <a:t> 22.2.1.v201309180102-833290)</a:t>
            </a:r>
          </a:p>
          <a:p>
            <a:r>
              <a:rPr lang="en-US" altLang="zh-CN" sz="800" dirty="0" smtClean="0"/>
              <a:t>    To: </a:t>
            </a:r>
            <a:r>
              <a:rPr lang="en-US" altLang="zh-CN" sz="800" dirty="0" err="1" smtClean="0"/>
              <a:t>com.android.ide.eclipse.ndk.feature.group</a:t>
            </a:r>
            <a:r>
              <a:rPr lang="en-US" altLang="zh-CN" sz="800" dirty="0" smtClean="0"/>
              <a:t> 22.2.0</a:t>
            </a:r>
          </a:p>
          <a:p>
            <a:r>
              <a:rPr lang="en-US" altLang="zh-CN" sz="800" dirty="0" smtClean="0"/>
              <a:t>  Cannot satisfy dependency:</a:t>
            </a:r>
          </a:p>
          <a:p>
            <a:r>
              <a:rPr lang="en-US" altLang="zh-CN" sz="800" dirty="0" smtClean="0"/>
              <a:t>    From: Android Developer Tools 22.2.1.v201309180102-833290 (</a:t>
            </a:r>
            <a:r>
              <a:rPr lang="en-US" altLang="zh-CN" sz="800" dirty="0" err="1" smtClean="0"/>
              <a:t>com.android.ide.eclipse.adt.package.product</a:t>
            </a:r>
            <a:r>
              <a:rPr lang="en-US" altLang="zh-CN" sz="800" dirty="0" smtClean="0"/>
              <a:t> 22.2.1.v201309180102-833290)</a:t>
            </a:r>
          </a:p>
          <a:p>
            <a:r>
              <a:rPr lang="en-US" altLang="zh-CN" sz="800" dirty="0" smtClean="0"/>
              <a:t>    To: </a:t>
            </a:r>
            <a:r>
              <a:rPr lang="en-US" altLang="zh-CN" sz="800" dirty="0" err="1" smtClean="0"/>
              <a:t>com.android.ide.eclipse.adt.package.feature.group</a:t>
            </a:r>
            <a:r>
              <a:rPr lang="en-US" altLang="zh-CN" sz="800" dirty="0" smtClean="0"/>
              <a:t> [22.2.1.v201309180102-833290]</a:t>
            </a:r>
          </a:p>
          <a:p>
            <a:r>
              <a:rPr lang="en-US" altLang="zh-CN" sz="800" dirty="0" smtClean="0"/>
              <a:t>  Cannot satisfy dependency:</a:t>
            </a:r>
          </a:p>
          <a:p>
            <a:r>
              <a:rPr lang="en-US" altLang="zh-CN" sz="800" dirty="0" smtClean="0"/>
              <a:t>    From: Android Native Development Tools 23.0.4.1468518 (</a:t>
            </a:r>
            <a:r>
              <a:rPr lang="en-US" altLang="zh-CN" sz="800" dirty="0" err="1" smtClean="0"/>
              <a:t>com.android.ide.eclipse.ndk.feature.feature.group</a:t>
            </a:r>
            <a:r>
              <a:rPr lang="en-US" altLang="zh-CN" sz="800" dirty="0" smtClean="0"/>
              <a:t> 23.0.4.1468518)</a:t>
            </a:r>
          </a:p>
          <a:p>
            <a:r>
              <a:rPr lang="en-US" altLang="zh-CN" sz="800" dirty="0" smtClean="0"/>
              <a:t>    To: </a:t>
            </a:r>
            <a:r>
              <a:rPr lang="en-US" altLang="zh-CN" sz="800" dirty="0" err="1" smtClean="0"/>
              <a:t>com.android.ide.eclipse.ndk</a:t>
            </a:r>
            <a:r>
              <a:rPr lang="en-US" altLang="zh-CN" sz="800" dirty="0" smtClean="0"/>
              <a:t> [23.0.4.1468518]</a:t>
            </a:r>
          </a:p>
          <a:p>
            <a:r>
              <a:rPr lang="en-US" altLang="zh-CN" sz="800" dirty="0" smtClean="0"/>
              <a:t>  Cannot satisfy dependency:</a:t>
            </a:r>
          </a:p>
          <a:p>
            <a:r>
              <a:rPr lang="en-US" altLang="zh-CN" sz="800" dirty="0" smtClean="0"/>
              <a:t>    From: Android Native Development Tools 22.2.1.v201309180102-833290 (</a:t>
            </a:r>
            <a:r>
              <a:rPr lang="en-US" altLang="zh-CN" sz="800" dirty="0" err="1" smtClean="0"/>
              <a:t>com.android.ide.eclipse.ndk.feature.group</a:t>
            </a:r>
            <a:r>
              <a:rPr lang="en-US" altLang="zh-CN" sz="800" dirty="0" smtClean="0"/>
              <a:t> 22.2.1.v201309180102-833290)</a:t>
            </a:r>
          </a:p>
          <a:p>
            <a:r>
              <a:rPr lang="en-US" altLang="zh-CN" sz="800" dirty="0" smtClean="0"/>
              <a:t>    To: </a:t>
            </a:r>
            <a:r>
              <a:rPr lang="en-US" altLang="zh-CN" sz="800" dirty="0" err="1" smtClean="0"/>
              <a:t>com.android.ide.eclipse.ndk</a:t>
            </a:r>
            <a:r>
              <a:rPr lang="en-US" altLang="zh-CN" sz="800" dirty="0" smtClean="0"/>
              <a:t> [22.2.1.v201309180102-833290]</a:t>
            </a:r>
            <a:endParaRPr lang="zh-CN" altLang="en-US" sz="800" dirty="0"/>
          </a:p>
        </p:txBody>
      </p:sp>
    </p:spTree>
  </p:cSld>
  <p:clrMapOvr>
    <a:masterClrMapping/>
  </p:clrMapOvr>
  <p:transition>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常见问题解答</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76</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46082" name="Picture 2" descr="http://img.blog.csdn.net/20140630153629000"/>
          <p:cNvPicPr>
            <a:picLocks noChangeAspect="1" noChangeArrowheads="1"/>
          </p:cNvPicPr>
          <p:nvPr/>
        </p:nvPicPr>
        <p:blipFill>
          <a:blip r:embed="rId3"/>
          <a:srcRect/>
          <a:stretch>
            <a:fillRect/>
          </a:stretch>
        </p:blipFill>
        <p:spPr bwMode="auto">
          <a:xfrm>
            <a:off x="428596" y="785794"/>
            <a:ext cx="4500594" cy="2770237"/>
          </a:xfrm>
          <a:prstGeom prst="rect">
            <a:avLst/>
          </a:prstGeom>
          <a:noFill/>
        </p:spPr>
      </p:pic>
      <p:sp>
        <p:nvSpPr>
          <p:cNvPr id="11" name="矩形 10"/>
          <p:cNvSpPr/>
          <p:nvPr/>
        </p:nvSpPr>
        <p:spPr>
          <a:xfrm>
            <a:off x="357158" y="3714752"/>
            <a:ext cx="8286808" cy="461665"/>
          </a:xfrm>
          <a:prstGeom prst="rect">
            <a:avLst/>
          </a:prstGeom>
        </p:spPr>
        <p:txBody>
          <a:bodyPr wrap="square">
            <a:spAutoFit/>
          </a:bodyPr>
          <a:lstStyle/>
          <a:p>
            <a:r>
              <a:rPr lang="zh-CN" altLang="en-US" sz="1200" dirty="0" smtClean="0"/>
              <a:t>然后会出现下面这个页面，卸载掉冲突的插件即可</a:t>
            </a:r>
            <a:r>
              <a:rPr lang="en-US" altLang="zh-CN" sz="1200" dirty="0" smtClean="0"/>
              <a:t>(</a:t>
            </a:r>
            <a:r>
              <a:rPr lang="zh-CN" altLang="en-US" sz="1200" dirty="0" smtClean="0"/>
              <a:t>哪些冲突看第一个图的</a:t>
            </a:r>
            <a:r>
              <a:rPr lang="en-US" altLang="zh-CN" sz="1200" dirty="0" smtClean="0"/>
              <a:t>Details</a:t>
            </a:r>
            <a:r>
              <a:rPr lang="zh-CN" altLang="en-US" sz="1200" dirty="0" smtClean="0"/>
              <a:t>中的信息，如果你搞不懂，那也可以把</a:t>
            </a:r>
            <a:r>
              <a:rPr lang="en-US" altLang="zh-CN" sz="1200" dirty="0" smtClean="0"/>
              <a:t>ADT</a:t>
            </a:r>
            <a:r>
              <a:rPr lang="zh-CN" altLang="en-US" sz="1200" dirty="0" smtClean="0"/>
              <a:t>涉及到的那几个直接卸载也可</a:t>
            </a:r>
            <a:r>
              <a:rPr lang="en-US" altLang="zh-CN" sz="1200" dirty="0" smtClean="0"/>
              <a:t>)</a:t>
            </a:r>
            <a:r>
              <a:rPr lang="zh-CN" altLang="en-US" sz="1200" dirty="0" smtClean="0"/>
              <a:t>，卸载后就可以正常安装了：</a:t>
            </a:r>
            <a:endParaRPr lang="zh-CN" altLang="en-US" sz="1200" dirty="0"/>
          </a:p>
        </p:txBody>
      </p:sp>
      <p:pic>
        <p:nvPicPr>
          <p:cNvPr id="46083" name="Picture 3"/>
          <p:cNvPicPr>
            <a:picLocks noChangeAspect="1" noChangeArrowheads="1"/>
          </p:cNvPicPr>
          <p:nvPr/>
        </p:nvPicPr>
        <p:blipFill>
          <a:blip r:embed="rId4"/>
          <a:srcRect/>
          <a:stretch>
            <a:fillRect/>
          </a:stretch>
        </p:blipFill>
        <p:spPr bwMode="auto">
          <a:xfrm>
            <a:off x="500034" y="4286256"/>
            <a:ext cx="7153293" cy="2270296"/>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常见问题解答</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77</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46082" name="Picture 2" descr="http://img.blog.csdn.net/20140630153629000"/>
          <p:cNvPicPr>
            <a:picLocks noChangeAspect="1" noChangeArrowheads="1"/>
          </p:cNvPicPr>
          <p:nvPr/>
        </p:nvPicPr>
        <p:blipFill>
          <a:blip r:embed="rId2"/>
          <a:srcRect/>
          <a:stretch>
            <a:fillRect/>
          </a:stretch>
        </p:blipFill>
        <p:spPr bwMode="auto">
          <a:xfrm>
            <a:off x="428596" y="785794"/>
            <a:ext cx="4500594" cy="2770237"/>
          </a:xfrm>
          <a:prstGeom prst="rect">
            <a:avLst/>
          </a:prstGeom>
          <a:noFill/>
        </p:spPr>
      </p:pic>
      <p:sp>
        <p:nvSpPr>
          <p:cNvPr id="11" name="矩形 10"/>
          <p:cNvSpPr/>
          <p:nvPr/>
        </p:nvSpPr>
        <p:spPr>
          <a:xfrm>
            <a:off x="357158" y="3714752"/>
            <a:ext cx="8286808" cy="461665"/>
          </a:xfrm>
          <a:prstGeom prst="rect">
            <a:avLst/>
          </a:prstGeom>
        </p:spPr>
        <p:txBody>
          <a:bodyPr wrap="square">
            <a:spAutoFit/>
          </a:bodyPr>
          <a:lstStyle/>
          <a:p>
            <a:r>
              <a:rPr lang="zh-CN" altLang="en-US" sz="1200" dirty="0" smtClean="0"/>
              <a:t>然后会出现下面这个页面，卸载掉冲突的插件即可</a:t>
            </a:r>
            <a:r>
              <a:rPr lang="en-US" altLang="zh-CN" sz="1200" dirty="0" smtClean="0"/>
              <a:t>(</a:t>
            </a:r>
            <a:r>
              <a:rPr lang="zh-CN" altLang="en-US" sz="1200" dirty="0" smtClean="0"/>
              <a:t>哪些冲突看第一个图的</a:t>
            </a:r>
            <a:r>
              <a:rPr lang="en-US" altLang="zh-CN" sz="1200" dirty="0" smtClean="0"/>
              <a:t>Details</a:t>
            </a:r>
            <a:r>
              <a:rPr lang="zh-CN" altLang="en-US" sz="1200" dirty="0" smtClean="0"/>
              <a:t>中的信息，如果你搞不懂，那也可以把</a:t>
            </a:r>
            <a:r>
              <a:rPr lang="en-US" altLang="zh-CN" sz="1200" dirty="0" smtClean="0"/>
              <a:t>ADT</a:t>
            </a:r>
            <a:r>
              <a:rPr lang="zh-CN" altLang="en-US" sz="1200" dirty="0" smtClean="0"/>
              <a:t>涉及到的那几个直接卸载也可</a:t>
            </a:r>
            <a:r>
              <a:rPr lang="en-US" altLang="zh-CN" sz="1200" dirty="0" smtClean="0"/>
              <a:t>)</a:t>
            </a:r>
            <a:r>
              <a:rPr lang="zh-CN" altLang="en-US" sz="1200" dirty="0" smtClean="0"/>
              <a:t>，卸载后就可以正常安装了：</a:t>
            </a:r>
            <a:endParaRPr lang="zh-CN" altLang="en-US" sz="1200" dirty="0"/>
          </a:p>
        </p:txBody>
      </p:sp>
      <p:pic>
        <p:nvPicPr>
          <p:cNvPr id="46083" name="Picture 3"/>
          <p:cNvPicPr>
            <a:picLocks noChangeAspect="1" noChangeArrowheads="1"/>
          </p:cNvPicPr>
          <p:nvPr/>
        </p:nvPicPr>
        <p:blipFill>
          <a:blip r:embed="rId3"/>
          <a:srcRect/>
          <a:stretch>
            <a:fillRect/>
          </a:stretch>
        </p:blipFill>
        <p:spPr bwMode="auto">
          <a:xfrm>
            <a:off x="500034" y="4286256"/>
            <a:ext cx="7153293" cy="2270296"/>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常见问题解答</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78</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1" name="矩形 10"/>
          <p:cNvSpPr/>
          <p:nvPr/>
        </p:nvSpPr>
        <p:spPr>
          <a:xfrm>
            <a:off x="214282" y="928670"/>
            <a:ext cx="8286808" cy="461665"/>
          </a:xfrm>
          <a:prstGeom prst="rect">
            <a:avLst/>
          </a:prstGeom>
        </p:spPr>
        <p:txBody>
          <a:bodyPr wrap="square">
            <a:spAutoFit/>
          </a:bodyPr>
          <a:lstStyle/>
          <a:p>
            <a:r>
              <a:rPr lang="zh-CN" altLang="en-US" sz="1200" dirty="0" smtClean="0"/>
              <a:t>比如我电脑上的，本身从百度上下载过来的是</a:t>
            </a:r>
            <a:r>
              <a:rPr lang="en-US" altLang="zh-CN" sz="1200" dirty="0" smtClean="0"/>
              <a:t>22.2.1</a:t>
            </a:r>
            <a:r>
              <a:rPr lang="zh-CN" altLang="en-US" sz="1200" dirty="0" smtClean="0"/>
              <a:t> 如下。 当升级</a:t>
            </a:r>
            <a:r>
              <a:rPr lang="en-US" altLang="zh-CN" sz="1200" dirty="0" smtClean="0"/>
              <a:t>SDK</a:t>
            </a:r>
            <a:r>
              <a:rPr lang="zh-CN" altLang="en-US" sz="1200" dirty="0" smtClean="0"/>
              <a:t>后， 同时就要求升级</a:t>
            </a:r>
            <a:r>
              <a:rPr lang="en-US" altLang="zh-CN" sz="1200" dirty="0" smtClean="0"/>
              <a:t>ADT</a:t>
            </a:r>
            <a:r>
              <a:rPr lang="zh-CN" altLang="en-US" sz="1200" dirty="0" smtClean="0"/>
              <a:t>，</a:t>
            </a:r>
            <a:r>
              <a:rPr lang="en-US" altLang="zh-CN" sz="1200" dirty="0" smtClean="0"/>
              <a:t>install update, </a:t>
            </a:r>
            <a:r>
              <a:rPr lang="zh-CN" altLang="en-US" sz="1200" dirty="0" smtClean="0"/>
              <a:t>这个时候就产生了</a:t>
            </a:r>
            <a:r>
              <a:rPr lang="en-US" altLang="zh-CN" sz="1200" dirty="0" smtClean="0"/>
              <a:t>conflict </a:t>
            </a:r>
            <a:r>
              <a:rPr lang="zh-CN" altLang="en-US" sz="1200" dirty="0" smtClean="0"/>
              <a:t>如前面所提及的问题了。</a:t>
            </a:r>
            <a:endParaRPr lang="zh-CN" altLang="en-US" sz="1200" dirty="0"/>
          </a:p>
        </p:txBody>
      </p:sp>
      <p:pic>
        <p:nvPicPr>
          <p:cNvPr id="47106" name="Picture 2"/>
          <p:cNvPicPr>
            <a:picLocks noChangeAspect="1" noChangeArrowheads="1"/>
          </p:cNvPicPr>
          <p:nvPr/>
        </p:nvPicPr>
        <p:blipFill>
          <a:blip r:embed="rId3"/>
          <a:srcRect/>
          <a:stretch>
            <a:fillRect/>
          </a:stretch>
        </p:blipFill>
        <p:spPr bwMode="auto">
          <a:xfrm>
            <a:off x="214282" y="1571612"/>
            <a:ext cx="8205768" cy="3748075"/>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常见问题解答</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79</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1" name="矩形 10"/>
          <p:cNvSpPr/>
          <p:nvPr/>
        </p:nvSpPr>
        <p:spPr>
          <a:xfrm>
            <a:off x="214282" y="928670"/>
            <a:ext cx="8286808" cy="276999"/>
          </a:xfrm>
          <a:prstGeom prst="rect">
            <a:avLst/>
          </a:prstGeom>
        </p:spPr>
        <p:txBody>
          <a:bodyPr wrap="square">
            <a:spAutoFit/>
          </a:bodyPr>
          <a:lstStyle/>
          <a:p>
            <a:r>
              <a:rPr lang="zh-CN" altLang="en-US" sz="1200" dirty="0" smtClean="0"/>
              <a:t>当我想下载的时候</a:t>
            </a:r>
            <a:r>
              <a:rPr lang="en-US" altLang="zh-CN" sz="1200" dirty="0" smtClean="0"/>
              <a:t>,</a:t>
            </a:r>
            <a:r>
              <a:rPr lang="zh-CN" altLang="en-US" sz="1200" dirty="0" smtClean="0"/>
              <a:t> 发生错误了</a:t>
            </a:r>
            <a:r>
              <a:rPr lang="en-US" altLang="zh-CN" sz="1200" dirty="0" smtClean="0"/>
              <a:t>.</a:t>
            </a:r>
            <a:r>
              <a:rPr lang="zh-CN" altLang="en-US" sz="1200" dirty="0" smtClean="0"/>
              <a:t> 错误如下</a:t>
            </a:r>
            <a:r>
              <a:rPr lang="en-US" altLang="zh-CN" sz="1200" dirty="0" smtClean="0"/>
              <a:t>,</a:t>
            </a:r>
            <a:r>
              <a:rPr lang="zh-CN" altLang="en-US" sz="1200" dirty="0" smtClean="0"/>
              <a:t>怎么解决</a:t>
            </a:r>
            <a:r>
              <a:rPr lang="en-US" altLang="zh-CN" sz="1200" dirty="0" smtClean="0"/>
              <a:t>?</a:t>
            </a:r>
            <a:endParaRPr lang="zh-CN" altLang="en-US" sz="1200" dirty="0"/>
          </a:p>
        </p:txBody>
      </p:sp>
      <p:pic>
        <p:nvPicPr>
          <p:cNvPr id="1026" name="Picture 2"/>
          <p:cNvPicPr>
            <a:picLocks noChangeAspect="1" noChangeArrowheads="1"/>
          </p:cNvPicPr>
          <p:nvPr/>
        </p:nvPicPr>
        <p:blipFill>
          <a:blip r:embed="rId3"/>
          <a:srcRect/>
          <a:stretch>
            <a:fillRect/>
          </a:stretch>
        </p:blipFill>
        <p:spPr bwMode="auto">
          <a:xfrm>
            <a:off x="428596" y="1428736"/>
            <a:ext cx="6010275" cy="4248150"/>
          </a:xfrm>
          <a:prstGeom prst="rect">
            <a:avLst/>
          </a:prstGeom>
          <a:noFill/>
          <a:ln w="9525">
            <a:noFill/>
            <a:miter lim="800000"/>
            <a:headEnd/>
            <a:tailEnd/>
          </a:ln>
          <a:effectLst/>
        </p:spPr>
      </p:pic>
      <p:sp>
        <p:nvSpPr>
          <p:cNvPr id="10" name="TextBox 9"/>
          <p:cNvSpPr txBox="1"/>
          <p:nvPr/>
        </p:nvSpPr>
        <p:spPr>
          <a:xfrm>
            <a:off x="357158" y="5857892"/>
            <a:ext cx="6345007" cy="276999"/>
          </a:xfrm>
          <a:prstGeom prst="rect">
            <a:avLst/>
          </a:prstGeom>
          <a:noFill/>
        </p:spPr>
        <p:txBody>
          <a:bodyPr wrap="none" rtlCol="0">
            <a:spAutoFit/>
          </a:bodyPr>
          <a:lstStyle/>
          <a:p>
            <a:r>
              <a:rPr lang="zh-CN" altLang="en-US" sz="1200" dirty="0" smtClean="0"/>
              <a:t>我的 解决办法是</a:t>
            </a:r>
            <a:r>
              <a:rPr lang="en-US" altLang="zh-CN" sz="1200" dirty="0" smtClean="0"/>
              <a:t>,</a:t>
            </a:r>
            <a:r>
              <a:rPr lang="zh-CN" altLang="en-US" sz="1200" dirty="0" smtClean="0"/>
              <a:t> 进入</a:t>
            </a:r>
            <a:r>
              <a:rPr lang="en-US" altLang="zh-CN" sz="1200" dirty="0" smtClean="0"/>
              <a:t>eclipse</a:t>
            </a:r>
            <a:r>
              <a:rPr lang="zh-CN" altLang="en-US" sz="1200" dirty="0" smtClean="0"/>
              <a:t>安装目录，手工查找</a:t>
            </a:r>
            <a:r>
              <a:rPr lang="en-US" altLang="zh-CN" sz="1200" dirty="0" err="1" smtClean="0"/>
              <a:t>com.android.ide.eclipse.ndk</a:t>
            </a:r>
            <a:r>
              <a:rPr lang="en-US" altLang="zh-CN" sz="1200" dirty="0" smtClean="0"/>
              <a:t>,</a:t>
            </a:r>
            <a:r>
              <a:rPr lang="zh-CN" altLang="en-US" sz="1200" dirty="0" smtClean="0"/>
              <a:t>然后删掉它</a:t>
            </a:r>
            <a:endParaRPr lang="zh-CN" altLang="en-US" sz="1200" dirty="0"/>
          </a:p>
        </p:txBody>
      </p:sp>
      <p:sp>
        <p:nvSpPr>
          <p:cNvPr id="12" name="TextBox 11"/>
          <p:cNvSpPr txBox="1"/>
          <p:nvPr/>
        </p:nvSpPr>
        <p:spPr>
          <a:xfrm>
            <a:off x="928662" y="6286520"/>
            <a:ext cx="1569660" cy="369332"/>
          </a:xfrm>
          <a:prstGeom prst="rect">
            <a:avLst/>
          </a:prstGeom>
          <a:solidFill>
            <a:srgbClr val="FFFF00"/>
          </a:solidFill>
        </p:spPr>
        <p:txBody>
          <a:bodyPr wrap="none" rtlCol="0">
            <a:spAutoFit/>
          </a:bodyPr>
          <a:lstStyle/>
          <a:p>
            <a:r>
              <a:rPr lang="zh-CN" altLang="en-US" dirty="0" smtClean="0"/>
              <a:t>解决失败了。</a:t>
            </a:r>
            <a:endParaRPr lang="zh-CN" altLang="en-US" dirty="0"/>
          </a:p>
        </p:txBody>
      </p:sp>
    </p:spTree>
  </p:cSld>
  <p:clrMapOvr>
    <a:masterClrMapping/>
  </p:clrMapOvr>
  <p:transition>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3" name="内容占位符 2"/>
          <p:cNvSpPr>
            <a:spLocks noGrp="1"/>
          </p:cNvSpPr>
          <p:nvPr>
            <p:ph sz="quarter" idx="1"/>
          </p:nvPr>
        </p:nvSpPr>
        <p:spPr>
          <a:xfrm>
            <a:off x="285720" y="785794"/>
            <a:ext cx="8001056" cy="714380"/>
          </a:xfrm>
        </p:spPr>
        <p:txBody>
          <a:bodyPr>
            <a:noAutofit/>
          </a:bodyPr>
          <a:lstStyle/>
          <a:p>
            <a:pPr>
              <a:buNone/>
            </a:pPr>
            <a:r>
              <a:rPr lang="zh-CN" altLang="en-US" sz="1100" dirty="0" smtClean="0"/>
              <a:t>另外一种办法就是自己配集成环境</a:t>
            </a:r>
            <a:r>
              <a:rPr lang="en-US" altLang="zh-CN" sz="1100" dirty="0" smtClean="0"/>
              <a:t>. </a:t>
            </a:r>
            <a:r>
              <a:rPr lang="zh-CN" altLang="en-US" sz="1100" dirty="0" smtClean="0"/>
              <a:t>这样的可以配置的更齐全，建议使用这种方法。</a:t>
            </a:r>
            <a:endParaRPr lang="en-US" altLang="zh-CN" sz="1100" dirty="0" smtClean="0"/>
          </a:p>
          <a:p>
            <a:pPr>
              <a:buNone/>
            </a:pPr>
            <a:r>
              <a:rPr lang="en-US" sz="1100" dirty="0" smtClean="0"/>
              <a:t>Step 1:  </a:t>
            </a:r>
            <a:r>
              <a:rPr lang="zh-CN" altLang="en-US" sz="1100" dirty="0" smtClean="0"/>
              <a:t>破解中国对</a:t>
            </a:r>
            <a:r>
              <a:rPr lang="en-US" altLang="zh-CN" sz="1100" dirty="0" smtClean="0"/>
              <a:t>Google</a:t>
            </a:r>
            <a:r>
              <a:rPr lang="zh-CN" altLang="en-US" sz="1100" dirty="0" smtClean="0"/>
              <a:t>网站的封锁。 因此要配制本机的</a:t>
            </a:r>
            <a:r>
              <a:rPr lang="en-US" altLang="zh-CN" sz="1100" dirty="0" smtClean="0"/>
              <a:t>C:\Windows\System32\drivers\etc\host</a:t>
            </a:r>
          </a:p>
          <a:p>
            <a:pPr>
              <a:buNone/>
            </a:pPr>
            <a:r>
              <a:rPr lang="en-US" altLang="zh-CN" sz="1100" dirty="0" smtClean="0"/>
              <a:t>Step 2:</a:t>
            </a:r>
            <a:r>
              <a:rPr lang="zh-CN" altLang="en-US" sz="1100" dirty="0" smtClean="0"/>
              <a:t> </a:t>
            </a:r>
            <a:r>
              <a:rPr lang="en-US" altLang="zh-CN" sz="1100" dirty="0" smtClean="0"/>
              <a:t>update the SDK manager, install the program what you need</a:t>
            </a:r>
          </a:p>
          <a:p>
            <a:pPr>
              <a:buNone/>
            </a:pPr>
            <a:endParaRPr lang="en-US" altLang="zh-CN" sz="1100" dirty="0" smtClean="0"/>
          </a:p>
          <a:p>
            <a:pPr>
              <a:buNone/>
            </a:pPr>
            <a:endParaRPr lang="en-US" sz="1100" dirty="0" smtClean="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8</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pic>
        <p:nvPicPr>
          <p:cNvPr id="1027" name="Picture 3"/>
          <p:cNvPicPr>
            <a:picLocks noChangeAspect="1" noChangeArrowheads="1"/>
          </p:cNvPicPr>
          <p:nvPr/>
        </p:nvPicPr>
        <p:blipFill>
          <a:blip r:embed="rId2"/>
          <a:srcRect/>
          <a:stretch>
            <a:fillRect/>
          </a:stretch>
        </p:blipFill>
        <p:spPr bwMode="auto">
          <a:xfrm>
            <a:off x="714348" y="1571612"/>
            <a:ext cx="4584707" cy="3278060"/>
          </a:xfrm>
          <a:prstGeom prst="rect">
            <a:avLst/>
          </a:prstGeom>
          <a:noFill/>
          <a:ln w="9525">
            <a:noFill/>
            <a:miter lim="800000"/>
            <a:headEnd/>
            <a:tailEnd/>
          </a:ln>
          <a:effectLst/>
        </p:spPr>
      </p:pic>
      <p:sp>
        <p:nvSpPr>
          <p:cNvPr id="12" name="内容占位符 2"/>
          <p:cNvSpPr txBox="1">
            <a:spLocks/>
          </p:cNvSpPr>
          <p:nvPr/>
        </p:nvSpPr>
        <p:spPr>
          <a:xfrm>
            <a:off x="357158" y="5143512"/>
            <a:ext cx="8001056" cy="714380"/>
          </a:xfrm>
          <a:prstGeom prst="rect">
            <a:avLst/>
          </a:prstGeom>
        </p:spPr>
        <p:txBody>
          <a:bodyPr vert="horz">
            <a:no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None/>
              <a:tabLst/>
              <a:defRPr/>
            </a:pPr>
            <a:r>
              <a:rPr kumimoji="0" lang="zh-CN" altLang="en-US" sz="1100" b="0" i="0" u="none" strike="noStrike" kern="1200" cap="none" spc="0" normalizeH="0" baseline="0" noProof="0" dirty="0" smtClean="0">
                <a:ln>
                  <a:noFill/>
                </a:ln>
                <a:solidFill>
                  <a:schemeClr val="tx1"/>
                </a:solidFill>
                <a:effectLst/>
                <a:uLnTx/>
                <a:uFillTx/>
                <a:latin typeface="+mn-lt"/>
                <a:ea typeface="+mn-ea"/>
                <a:cs typeface="+mn-cs"/>
              </a:rPr>
              <a:t>配制</a:t>
            </a:r>
            <a:r>
              <a:rPr kumimoji="0" lang="en-US" altLang="zh-CN" sz="1100" b="0" i="0" u="none" strike="noStrike" kern="1200" cap="none" spc="0" normalizeH="0" baseline="0" noProof="0" dirty="0" smtClean="0">
                <a:ln>
                  <a:noFill/>
                </a:ln>
                <a:solidFill>
                  <a:schemeClr val="tx1"/>
                </a:solidFill>
                <a:effectLst/>
                <a:uLnTx/>
                <a:uFillTx/>
                <a:latin typeface="+mn-lt"/>
                <a:ea typeface="+mn-ea"/>
                <a:cs typeface="+mn-cs"/>
              </a:rPr>
              <a:t>Eclipse</a:t>
            </a:r>
            <a:r>
              <a:rPr kumimoji="0" lang="en-US" altLang="zh-CN" sz="1100" b="0" i="0" u="none" strike="noStrike" kern="1200" cap="none" spc="0" normalizeH="0" noProof="0" dirty="0" smtClean="0">
                <a:ln>
                  <a:noFill/>
                </a:ln>
                <a:solidFill>
                  <a:schemeClr val="tx1"/>
                </a:solidFill>
                <a:effectLst/>
                <a:uLnTx/>
                <a:uFillTx/>
                <a:latin typeface="+mn-lt"/>
                <a:ea typeface="+mn-ea"/>
                <a:cs typeface="+mn-cs"/>
              </a:rPr>
              <a:t> </a:t>
            </a:r>
            <a:r>
              <a:rPr kumimoji="0" lang="zh-CN" altLang="en-US" sz="1100" b="0" i="0" u="none" strike="noStrike" kern="1200" cap="none" spc="0" normalizeH="0" noProof="0" dirty="0" smtClean="0">
                <a:ln>
                  <a:noFill/>
                </a:ln>
                <a:solidFill>
                  <a:schemeClr val="tx1"/>
                </a:solidFill>
                <a:effectLst/>
                <a:uLnTx/>
                <a:uFillTx/>
                <a:latin typeface="+mn-lt"/>
                <a:ea typeface="+mn-ea"/>
                <a:cs typeface="+mn-cs"/>
              </a:rPr>
              <a:t>插件支持</a:t>
            </a:r>
            <a:r>
              <a:rPr kumimoji="0" lang="en-US" altLang="zh-CN" sz="1100" b="0" i="0" u="none" strike="noStrike" kern="1200" cap="none" spc="0" normalizeH="0" noProof="0" dirty="0" smtClean="0">
                <a:ln>
                  <a:noFill/>
                </a:ln>
                <a:solidFill>
                  <a:schemeClr val="tx1"/>
                </a:solidFill>
                <a:effectLst/>
                <a:uLnTx/>
                <a:uFillTx/>
                <a:latin typeface="+mn-lt"/>
                <a:ea typeface="+mn-ea"/>
                <a:cs typeface="+mn-cs"/>
              </a:rPr>
              <a:t>Android </a:t>
            </a:r>
            <a:r>
              <a:rPr kumimoji="0" lang="zh-CN" altLang="en-US" sz="1100" b="0" i="0" u="none" strike="noStrike" kern="1200" cap="none" spc="0" normalizeH="0" noProof="0" dirty="0" smtClean="0">
                <a:ln>
                  <a:noFill/>
                </a:ln>
                <a:solidFill>
                  <a:schemeClr val="tx1"/>
                </a:solidFill>
                <a:effectLst/>
                <a:uLnTx/>
                <a:uFillTx/>
                <a:latin typeface="+mn-lt"/>
                <a:ea typeface="+mn-ea"/>
                <a:cs typeface="+mn-cs"/>
              </a:rPr>
              <a:t>开发。 插件名为</a:t>
            </a:r>
            <a:r>
              <a:rPr kumimoji="0" lang="en-US" altLang="zh-CN" sz="1100" b="0" i="0" u="none" strike="noStrike" kern="1200" cap="none" spc="0" normalizeH="0" noProof="0" dirty="0" smtClean="0">
                <a:ln>
                  <a:noFill/>
                </a:ln>
                <a:solidFill>
                  <a:schemeClr val="tx1"/>
                </a:solidFill>
                <a:effectLst/>
                <a:uLnTx/>
                <a:uFillTx/>
                <a:latin typeface="+mn-lt"/>
                <a:ea typeface="+mn-ea"/>
                <a:cs typeface="+mn-cs"/>
              </a:rPr>
              <a:t>: ADT (Android Development Tool)</a:t>
            </a:r>
            <a:endParaRPr kumimoji="0" lang="en-US" altLang="zh-CN" sz="11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None/>
              <a:tabLst/>
              <a:defRPr/>
            </a:pPr>
            <a:r>
              <a:rPr kumimoji="0" lang="en-US" sz="1100" b="0" i="0" u="none" strike="noStrike" kern="1200" cap="none" spc="0" normalizeH="0" baseline="0" noProof="0" dirty="0" smtClean="0">
                <a:ln>
                  <a:noFill/>
                </a:ln>
                <a:solidFill>
                  <a:schemeClr val="tx1"/>
                </a:solidFill>
                <a:effectLst/>
                <a:uLnTx/>
                <a:uFillTx/>
                <a:latin typeface="+mn-lt"/>
                <a:ea typeface="+mn-ea"/>
                <a:cs typeface="+mn-cs"/>
              </a:rPr>
              <a:t>Step</a:t>
            </a:r>
            <a:r>
              <a:rPr kumimoji="0" lang="en-US" altLang="zh-CN" sz="1100" b="0" i="0" u="none" strike="noStrike" kern="1200" cap="none" spc="0" normalizeH="0" baseline="0" noProof="0" dirty="0" smtClean="0">
                <a:ln>
                  <a:noFill/>
                </a:ln>
                <a:solidFill>
                  <a:schemeClr val="tx1"/>
                </a:solidFill>
                <a:effectLst/>
                <a:uLnTx/>
                <a:uFillTx/>
                <a:latin typeface="+mn-lt"/>
                <a:ea typeface="+mn-ea"/>
                <a:cs typeface="+mn-cs"/>
              </a:rPr>
              <a:t>3</a:t>
            </a:r>
            <a:r>
              <a:rPr kumimoji="0" lang="en-US" sz="11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1100" b="0" i="0" u="none" strike="noStrike" kern="1200" cap="none" spc="0" normalizeH="0" baseline="0" noProof="0" dirty="0" smtClean="0">
                <a:ln>
                  <a:noFill/>
                </a:ln>
                <a:solidFill>
                  <a:schemeClr val="tx1"/>
                </a:solidFill>
                <a:effectLst/>
                <a:uLnTx/>
                <a:uFillTx/>
                <a:latin typeface="+mn-lt"/>
                <a:ea typeface="+mn-ea"/>
                <a:cs typeface="+mn-cs"/>
              </a:rPr>
              <a:t>打开</a:t>
            </a:r>
            <a:r>
              <a:rPr kumimoji="0" lang="en-US" altLang="zh-CN" sz="1100" b="0" i="0" u="none" strike="noStrike" kern="1200" cap="none" spc="0" normalizeH="0" baseline="0" noProof="0" dirty="0" smtClean="0">
                <a:ln>
                  <a:noFill/>
                </a:ln>
                <a:solidFill>
                  <a:schemeClr val="tx1"/>
                </a:solidFill>
                <a:effectLst/>
                <a:uLnTx/>
                <a:uFillTx/>
                <a:latin typeface="+mn-lt"/>
                <a:ea typeface="+mn-ea"/>
                <a:cs typeface="+mn-cs"/>
              </a:rPr>
              <a:t>Eclipse</a:t>
            </a:r>
            <a:r>
              <a:rPr kumimoji="0" lang="en-US" altLang="zh-CN" sz="1100" b="0" i="0" u="none" strike="noStrike" kern="1200" cap="none" spc="0" normalizeH="0" noProof="0" dirty="0" smtClean="0">
                <a:ln>
                  <a:noFill/>
                </a:ln>
                <a:solidFill>
                  <a:schemeClr val="tx1"/>
                </a:solidFill>
                <a:effectLst/>
                <a:uLnTx/>
                <a:uFillTx/>
                <a:latin typeface="+mn-lt"/>
                <a:ea typeface="+mn-ea"/>
                <a:cs typeface="+mn-cs"/>
              </a:rPr>
              <a:t> </a:t>
            </a:r>
            <a:r>
              <a:rPr kumimoji="0" lang="zh-CN" altLang="en-US" sz="1100" b="0" i="0" u="none" strike="noStrike" kern="1200" cap="none" spc="0" normalizeH="0" noProof="0" dirty="0" smtClean="0">
                <a:ln>
                  <a:noFill/>
                </a:ln>
                <a:solidFill>
                  <a:schemeClr val="tx1"/>
                </a:solidFill>
                <a:effectLst/>
                <a:uLnTx/>
                <a:uFillTx/>
                <a:latin typeface="+mn-lt"/>
                <a:ea typeface="+mn-ea"/>
                <a:cs typeface="+mn-cs"/>
              </a:rPr>
              <a:t>，</a:t>
            </a:r>
            <a:r>
              <a:rPr kumimoji="0" lang="en-US" altLang="zh-CN" sz="1100" b="0" i="0" u="none" strike="noStrike" kern="1200" cap="none" spc="0" normalizeH="0" noProof="0" dirty="0" smtClean="0">
                <a:ln>
                  <a:noFill/>
                </a:ln>
                <a:solidFill>
                  <a:schemeClr val="tx1"/>
                </a:solidFill>
                <a:effectLst/>
                <a:uLnTx/>
                <a:uFillTx/>
                <a:latin typeface="+mn-lt"/>
                <a:ea typeface="+mn-ea"/>
                <a:cs typeface="+mn-cs"/>
              </a:rPr>
              <a:t>install update </a:t>
            </a:r>
            <a:r>
              <a:rPr kumimoji="0" lang="zh-CN" altLang="en-US" sz="1100" b="0" i="0" u="none" strike="noStrike" kern="1200" cap="none" spc="0" normalizeH="0" noProof="0" dirty="0" smtClean="0">
                <a:ln>
                  <a:noFill/>
                </a:ln>
                <a:solidFill>
                  <a:schemeClr val="tx1"/>
                </a:solidFill>
                <a:effectLst/>
                <a:uLnTx/>
                <a:uFillTx/>
                <a:latin typeface="+mn-lt"/>
                <a:ea typeface="+mn-ea"/>
                <a:cs typeface="+mn-cs"/>
              </a:rPr>
              <a:t>如下图</a:t>
            </a:r>
            <a:endParaRPr kumimoji="0" lang="en-US" altLang="zh-CN" sz="11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Eclipse </a:t>
            </a:r>
            <a:r>
              <a:rPr lang="zh-CN" altLang="en-US" dirty="0" smtClean="0"/>
              <a:t>配置运行</a:t>
            </a:r>
            <a:r>
              <a:rPr lang="en-US" altLang="zh-CN" dirty="0" smtClean="0"/>
              <a:t>Windows </a:t>
            </a:r>
            <a:r>
              <a:rPr lang="zh-CN" altLang="en-US" dirty="0" smtClean="0"/>
              <a:t>的命令行</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80</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428596" y="785794"/>
            <a:ext cx="5766322" cy="461665"/>
          </a:xfrm>
          <a:prstGeom prst="rect">
            <a:avLst/>
          </a:prstGeom>
          <a:noFill/>
        </p:spPr>
        <p:txBody>
          <a:bodyPr wrap="none" rtlCol="0">
            <a:spAutoFit/>
          </a:bodyPr>
          <a:lstStyle/>
          <a:p>
            <a:r>
              <a:rPr lang="zh-CN" altLang="en-US" sz="1200" b="1" dirty="0" smtClean="0">
                <a:solidFill>
                  <a:srgbClr val="D63D00"/>
                </a:solidFill>
              </a:rPr>
              <a:t>第一步：</a:t>
            </a:r>
            <a:r>
              <a:rPr lang="zh-CN" altLang="en-US" sz="1200" dirty="0" smtClean="0">
                <a:solidFill>
                  <a:srgbClr val="D63D00"/>
                </a:solidFill>
              </a:rPr>
              <a:t>设置一个新的外部配置工具 </a:t>
            </a:r>
            <a:br>
              <a:rPr lang="zh-CN" altLang="en-US" sz="1200" dirty="0" smtClean="0">
                <a:solidFill>
                  <a:srgbClr val="D63D00"/>
                </a:solidFill>
              </a:rPr>
            </a:br>
            <a:r>
              <a:rPr lang="zh-CN" altLang="en-US" sz="1200" dirty="0" smtClean="0">
                <a:solidFill>
                  <a:srgbClr val="D63D00"/>
                </a:solidFill>
              </a:rPr>
              <a:t>在 </a:t>
            </a:r>
            <a:r>
              <a:rPr lang="en-US" sz="1200" dirty="0" smtClean="0">
                <a:solidFill>
                  <a:srgbClr val="D63D00"/>
                </a:solidFill>
              </a:rPr>
              <a:t>Eclipse </a:t>
            </a:r>
            <a:r>
              <a:rPr lang="zh-CN" altLang="en-US" sz="1200" dirty="0" smtClean="0">
                <a:solidFill>
                  <a:srgbClr val="D63D00"/>
                </a:solidFill>
              </a:rPr>
              <a:t>中，选择 “</a:t>
            </a:r>
            <a:r>
              <a:rPr lang="en-US" sz="1200" dirty="0" smtClean="0">
                <a:solidFill>
                  <a:srgbClr val="D63D00"/>
                </a:solidFill>
              </a:rPr>
              <a:t>Run -&gt; External Tools -&gt; External Tools Configurations”</a:t>
            </a:r>
            <a:endParaRPr lang="zh-CN" altLang="en-US" sz="1200" dirty="0">
              <a:solidFill>
                <a:srgbClr val="D63D00"/>
              </a:solidFill>
            </a:endParaRPr>
          </a:p>
        </p:txBody>
      </p:sp>
      <p:sp>
        <p:nvSpPr>
          <p:cNvPr id="8" name="TextBox 7"/>
          <p:cNvSpPr txBox="1"/>
          <p:nvPr/>
        </p:nvSpPr>
        <p:spPr>
          <a:xfrm>
            <a:off x="428596" y="1357298"/>
            <a:ext cx="3348994" cy="276999"/>
          </a:xfrm>
          <a:prstGeom prst="rect">
            <a:avLst/>
          </a:prstGeom>
          <a:noFill/>
        </p:spPr>
        <p:txBody>
          <a:bodyPr wrap="none" rtlCol="0">
            <a:spAutoFit/>
          </a:bodyPr>
          <a:lstStyle/>
          <a:p>
            <a:r>
              <a:rPr lang="zh-CN" altLang="en-US" sz="1200" b="1" dirty="0" smtClean="0">
                <a:solidFill>
                  <a:srgbClr val="D63D00"/>
                </a:solidFill>
              </a:rPr>
              <a:t>第二步：</a:t>
            </a:r>
            <a:r>
              <a:rPr lang="zh-CN" altLang="en-US" sz="1200" dirty="0" smtClean="0">
                <a:solidFill>
                  <a:srgbClr val="D63D00"/>
                </a:solidFill>
              </a:rPr>
              <a:t>点击 “</a:t>
            </a:r>
            <a:r>
              <a:rPr lang="en-US" sz="1200" dirty="0" smtClean="0">
                <a:solidFill>
                  <a:srgbClr val="D63D00"/>
                </a:solidFill>
              </a:rPr>
              <a:t>New Launch Configuration” </a:t>
            </a:r>
            <a:endParaRPr lang="zh-CN" altLang="en-US" sz="1200" dirty="0">
              <a:solidFill>
                <a:srgbClr val="D63D00"/>
              </a:solidFill>
            </a:endParaRPr>
          </a:p>
        </p:txBody>
      </p:sp>
      <p:sp>
        <p:nvSpPr>
          <p:cNvPr id="9" name="TextBox 8"/>
          <p:cNvSpPr txBox="1"/>
          <p:nvPr/>
        </p:nvSpPr>
        <p:spPr>
          <a:xfrm>
            <a:off x="428596" y="1928802"/>
            <a:ext cx="4019049" cy="830997"/>
          </a:xfrm>
          <a:prstGeom prst="rect">
            <a:avLst/>
          </a:prstGeom>
          <a:noFill/>
        </p:spPr>
        <p:txBody>
          <a:bodyPr wrap="none" rtlCol="0">
            <a:spAutoFit/>
          </a:bodyPr>
          <a:lstStyle/>
          <a:p>
            <a:r>
              <a:rPr lang="zh-CN" altLang="en-US" sz="1200" b="1" dirty="0" smtClean="0">
                <a:solidFill>
                  <a:srgbClr val="D63D00"/>
                </a:solidFill>
              </a:rPr>
              <a:t>第四步：</a:t>
            </a:r>
            <a:r>
              <a:rPr lang="zh-CN" altLang="en-US" sz="1200" dirty="0" smtClean="0">
                <a:solidFill>
                  <a:srgbClr val="D63D00"/>
                </a:solidFill>
              </a:rPr>
              <a:t>提供命令行配置的详细信息 </a:t>
            </a:r>
            <a:br>
              <a:rPr lang="zh-CN" altLang="en-US" sz="1200" dirty="0" smtClean="0">
                <a:solidFill>
                  <a:srgbClr val="D63D00"/>
                </a:solidFill>
              </a:rPr>
            </a:br>
            <a:r>
              <a:rPr lang="en-US" sz="1200" dirty="0" smtClean="0">
                <a:solidFill>
                  <a:srgbClr val="D63D00"/>
                </a:solidFill>
              </a:rPr>
              <a:t>Name：</a:t>
            </a:r>
            <a:r>
              <a:rPr lang="zh-CN" altLang="en-US" sz="1200" dirty="0" smtClean="0">
                <a:solidFill>
                  <a:srgbClr val="D63D00"/>
                </a:solidFill>
              </a:rPr>
              <a:t>就是你配置的名字，随便取 </a:t>
            </a:r>
            <a:br>
              <a:rPr lang="zh-CN" altLang="en-US" sz="1200" dirty="0" smtClean="0">
                <a:solidFill>
                  <a:srgbClr val="D63D00"/>
                </a:solidFill>
              </a:rPr>
            </a:br>
            <a:r>
              <a:rPr lang="en-US" sz="1200" dirty="0" err="1" smtClean="0">
                <a:solidFill>
                  <a:srgbClr val="D63D00"/>
                </a:solidFill>
              </a:rPr>
              <a:t>Location：CMD.exe</a:t>
            </a:r>
            <a:r>
              <a:rPr lang="en-US" sz="1200" dirty="0" smtClean="0">
                <a:solidFill>
                  <a:srgbClr val="D63D00"/>
                </a:solidFill>
              </a:rPr>
              <a:t> </a:t>
            </a:r>
            <a:r>
              <a:rPr lang="zh-CN" altLang="en-US" sz="1200" dirty="0" smtClean="0">
                <a:solidFill>
                  <a:srgbClr val="D63D00"/>
                </a:solidFill>
              </a:rPr>
              <a:t>的文件位置 </a:t>
            </a:r>
            <a:br>
              <a:rPr lang="zh-CN" altLang="en-US" sz="1200" dirty="0" smtClean="0">
                <a:solidFill>
                  <a:srgbClr val="D63D00"/>
                </a:solidFill>
              </a:rPr>
            </a:br>
            <a:r>
              <a:rPr lang="en-US" sz="1200" dirty="0" smtClean="0">
                <a:solidFill>
                  <a:srgbClr val="D63D00"/>
                </a:solidFill>
              </a:rPr>
              <a:t>Working Directory：</a:t>
            </a:r>
            <a:r>
              <a:rPr lang="zh-CN" altLang="en-US" sz="1200" dirty="0" smtClean="0">
                <a:solidFill>
                  <a:srgbClr val="D63D00"/>
                </a:solidFill>
              </a:rPr>
              <a:t>就是命令行打开后的默认工作路径 </a:t>
            </a:r>
            <a:endParaRPr lang="zh-CN" altLang="en-US" sz="1200" dirty="0">
              <a:solidFill>
                <a:srgbClr val="D63D00"/>
              </a:solidFill>
            </a:endParaRPr>
          </a:p>
        </p:txBody>
      </p:sp>
      <p:pic>
        <p:nvPicPr>
          <p:cNvPr id="3074" name="Picture 2" descr="http://static.oschina.net/uploads/img/201203/29164054_Wx7r.jpg"/>
          <p:cNvPicPr>
            <a:picLocks noChangeAspect="1" noChangeArrowheads="1"/>
          </p:cNvPicPr>
          <p:nvPr/>
        </p:nvPicPr>
        <p:blipFill>
          <a:blip r:embed="rId3"/>
          <a:srcRect/>
          <a:stretch>
            <a:fillRect/>
          </a:stretch>
        </p:blipFill>
        <p:spPr bwMode="auto">
          <a:xfrm>
            <a:off x="428596" y="2786058"/>
            <a:ext cx="5000659" cy="4000528"/>
          </a:xfrm>
          <a:prstGeom prst="rect">
            <a:avLst/>
          </a:prstGeom>
          <a:noFill/>
        </p:spPr>
      </p:pic>
      <p:sp>
        <p:nvSpPr>
          <p:cNvPr id="10" name="TextBox 9"/>
          <p:cNvSpPr txBox="1"/>
          <p:nvPr/>
        </p:nvSpPr>
        <p:spPr>
          <a:xfrm>
            <a:off x="428596" y="1643050"/>
            <a:ext cx="2552302" cy="276999"/>
          </a:xfrm>
          <a:prstGeom prst="rect">
            <a:avLst/>
          </a:prstGeom>
          <a:noFill/>
        </p:spPr>
        <p:txBody>
          <a:bodyPr wrap="none" rtlCol="0">
            <a:spAutoFit/>
          </a:bodyPr>
          <a:lstStyle/>
          <a:p>
            <a:r>
              <a:rPr lang="en-US" sz="1200" b="1" dirty="0" err="1" smtClean="0">
                <a:solidFill>
                  <a:srgbClr val="D63D00"/>
                </a:solidFill>
              </a:rPr>
              <a:t>第三步：</a:t>
            </a:r>
            <a:r>
              <a:rPr lang="en-US" sz="1200" dirty="0" err="1" smtClean="0">
                <a:solidFill>
                  <a:srgbClr val="D63D00"/>
                </a:solidFill>
              </a:rPr>
              <a:t>New</a:t>
            </a:r>
            <a:r>
              <a:rPr lang="en-US" sz="1200" dirty="0" smtClean="0">
                <a:solidFill>
                  <a:srgbClr val="D63D00"/>
                </a:solidFill>
              </a:rPr>
              <a:t> Configuration </a:t>
            </a:r>
            <a:r>
              <a:rPr lang="en-US" sz="1200" dirty="0" err="1" smtClean="0">
                <a:solidFill>
                  <a:srgbClr val="D63D00"/>
                </a:solidFill>
              </a:rPr>
              <a:t>界面</a:t>
            </a:r>
            <a:r>
              <a:rPr lang="en-US" sz="1200" dirty="0" smtClean="0">
                <a:solidFill>
                  <a:srgbClr val="D63D00"/>
                </a:solidFill>
              </a:rPr>
              <a:t> </a:t>
            </a:r>
            <a:endParaRPr lang="zh-CN" altLang="en-US" sz="1200" dirty="0">
              <a:solidFill>
                <a:srgbClr val="D63D00"/>
              </a:solidFill>
            </a:endParaRPr>
          </a:p>
        </p:txBody>
      </p:sp>
    </p:spTree>
  </p:cSld>
  <p:clrMapOvr>
    <a:masterClrMapping/>
  </p:clrMapOvr>
  <p:transition>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Eclipse </a:t>
            </a:r>
            <a:r>
              <a:rPr lang="zh-CN" altLang="en-US" dirty="0" smtClean="0"/>
              <a:t>配置运行</a:t>
            </a:r>
            <a:r>
              <a:rPr lang="en-US" altLang="zh-CN" dirty="0" smtClean="0"/>
              <a:t>Windows </a:t>
            </a:r>
            <a:r>
              <a:rPr lang="zh-CN" altLang="en-US" dirty="0" smtClean="0"/>
              <a:t>的命令行</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81</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7" name="TextBox 6"/>
          <p:cNvSpPr txBox="1"/>
          <p:nvPr/>
        </p:nvSpPr>
        <p:spPr>
          <a:xfrm>
            <a:off x="428596" y="785794"/>
            <a:ext cx="4440639" cy="461665"/>
          </a:xfrm>
          <a:prstGeom prst="rect">
            <a:avLst/>
          </a:prstGeom>
          <a:noFill/>
        </p:spPr>
        <p:txBody>
          <a:bodyPr wrap="none" rtlCol="0">
            <a:spAutoFit/>
          </a:bodyPr>
          <a:lstStyle/>
          <a:p>
            <a:r>
              <a:rPr lang="zh-CN" altLang="en-US" sz="1200" dirty="0" smtClean="0">
                <a:solidFill>
                  <a:srgbClr val="D63D00"/>
                </a:solidFill>
              </a:rPr>
              <a:t>第五步：选中“</a:t>
            </a:r>
            <a:r>
              <a:rPr lang="en-US" altLang="zh-CN" sz="1200" dirty="0" smtClean="0">
                <a:solidFill>
                  <a:srgbClr val="D63D00"/>
                </a:solidFill>
              </a:rPr>
              <a:t>Allocate Console”</a:t>
            </a:r>
            <a:r>
              <a:rPr lang="zh-CN" altLang="en-US" sz="1200" dirty="0" smtClean="0">
                <a:solidFill>
                  <a:srgbClr val="D63D00"/>
                </a:solidFill>
              </a:rPr>
              <a:t>复选框 </a:t>
            </a:r>
            <a:br>
              <a:rPr lang="zh-CN" altLang="en-US" sz="1200" dirty="0" smtClean="0">
                <a:solidFill>
                  <a:srgbClr val="D63D00"/>
                </a:solidFill>
              </a:rPr>
            </a:br>
            <a:r>
              <a:rPr lang="zh-CN" altLang="en-US" sz="1200" dirty="0" smtClean="0">
                <a:solidFill>
                  <a:srgbClr val="D63D00"/>
                </a:solidFill>
              </a:rPr>
              <a:t>这个选项是把 </a:t>
            </a:r>
            <a:r>
              <a:rPr lang="en-US" altLang="zh-CN" sz="1200" dirty="0" smtClean="0">
                <a:solidFill>
                  <a:srgbClr val="D63D00"/>
                </a:solidFill>
              </a:rPr>
              <a:t>Eclipse </a:t>
            </a:r>
            <a:r>
              <a:rPr lang="zh-CN" altLang="en-US" sz="1200" dirty="0" smtClean="0">
                <a:solidFill>
                  <a:srgbClr val="D63D00"/>
                </a:solidFill>
              </a:rPr>
              <a:t>工作台作为命令行来获得输入和输出。 </a:t>
            </a:r>
            <a:endParaRPr lang="zh-CN" altLang="en-US" sz="1200" dirty="0">
              <a:solidFill>
                <a:srgbClr val="D63D00"/>
              </a:solidFill>
            </a:endParaRPr>
          </a:p>
        </p:txBody>
      </p:sp>
      <p:pic>
        <p:nvPicPr>
          <p:cNvPr id="95234" name="Picture 2" descr="http://static.oschina.net/uploads/img/201203/29164054_Ei6d.jpg"/>
          <p:cNvPicPr>
            <a:picLocks noChangeAspect="1" noChangeArrowheads="1"/>
          </p:cNvPicPr>
          <p:nvPr/>
        </p:nvPicPr>
        <p:blipFill>
          <a:blip r:embed="rId3"/>
          <a:srcRect/>
          <a:stretch>
            <a:fillRect/>
          </a:stretch>
        </p:blipFill>
        <p:spPr bwMode="auto">
          <a:xfrm>
            <a:off x="500034" y="1285860"/>
            <a:ext cx="6357982" cy="5086387"/>
          </a:xfrm>
          <a:prstGeom prst="rect">
            <a:avLst/>
          </a:prstGeom>
          <a:noFill/>
        </p:spPr>
      </p:pic>
    </p:spTree>
  </p:cSld>
  <p:clrMapOvr>
    <a:masterClrMapping/>
  </p:clrMapOvr>
  <p:transition>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Eclipse </a:t>
            </a:r>
            <a:r>
              <a:rPr lang="zh-CN" altLang="en-US" dirty="0" smtClean="0"/>
              <a:t>配置运行</a:t>
            </a:r>
            <a:r>
              <a:rPr lang="en-US" altLang="zh-CN" dirty="0" smtClean="0"/>
              <a:t>Windows </a:t>
            </a:r>
            <a:r>
              <a:rPr lang="zh-CN" altLang="en-US" dirty="0" smtClean="0"/>
              <a:t>的命令行</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82</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8" name="TextBox 7"/>
          <p:cNvSpPr txBox="1"/>
          <p:nvPr/>
        </p:nvSpPr>
        <p:spPr>
          <a:xfrm>
            <a:off x="428596" y="785794"/>
            <a:ext cx="2791149" cy="461665"/>
          </a:xfrm>
          <a:prstGeom prst="rect">
            <a:avLst/>
          </a:prstGeom>
          <a:noFill/>
        </p:spPr>
        <p:txBody>
          <a:bodyPr wrap="none" rtlCol="0">
            <a:spAutoFit/>
          </a:bodyPr>
          <a:lstStyle/>
          <a:p>
            <a:r>
              <a:rPr lang="zh-CN" altLang="en-US" sz="1200" dirty="0" smtClean="0">
                <a:solidFill>
                  <a:srgbClr val="D63D00"/>
                </a:solidFill>
              </a:rPr>
              <a:t>第六步：点击“</a:t>
            </a:r>
            <a:r>
              <a:rPr lang="en-US" altLang="zh-CN" sz="1200" dirty="0" smtClean="0">
                <a:solidFill>
                  <a:srgbClr val="D63D00"/>
                </a:solidFill>
              </a:rPr>
              <a:t>Run” </a:t>
            </a:r>
            <a:br>
              <a:rPr lang="en-US" altLang="zh-CN" sz="1200" dirty="0" smtClean="0">
                <a:solidFill>
                  <a:srgbClr val="D63D00"/>
                </a:solidFill>
              </a:rPr>
            </a:br>
            <a:r>
              <a:rPr lang="zh-CN" altLang="en-US" sz="1200" dirty="0" smtClean="0">
                <a:solidFill>
                  <a:srgbClr val="D63D00"/>
                </a:solidFill>
              </a:rPr>
              <a:t>你将打开一个 </a:t>
            </a:r>
            <a:r>
              <a:rPr lang="en-US" altLang="zh-CN" sz="1200" dirty="0" smtClean="0">
                <a:solidFill>
                  <a:srgbClr val="D63D00"/>
                </a:solidFill>
              </a:rPr>
              <a:t>C: </a:t>
            </a:r>
            <a:r>
              <a:rPr lang="zh-CN" altLang="en-US" sz="1200" dirty="0" smtClean="0">
                <a:solidFill>
                  <a:srgbClr val="D63D00"/>
                </a:solidFill>
              </a:rPr>
              <a:t>为工作路径的命令行 </a:t>
            </a:r>
            <a:endParaRPr lang="zh-CN" altLang="en-US" sz="1200" dirty="0">
              <a:solidFill>
                <a:srgbClr val="D63D00"/>
              </a:solidFill>
            </a:endParaRPr>
          </a:p>
        </p:txBody>
      </p:sp>
      <p:sp>
        <p:nvSpPr>
          <p:cNvPr id="10" name="矩形 9"/>
          <p:cNvSpPr/>
          <p:nvPr/>
        </p:nvSpPr>
        <p:spPr>
          <a:xfrm>
            <a:off x="428596" y="1285860"/>
            <a:ext cx="4572000" cy="461665"/>
          </a:xfrm>
          <a:prstGeom prst="rect">
            <a:avLst/>
          </a:prstGeom>
        </p:spPr>
        <p:txBody>
          <a:bodyPr>
            <a:spAutoFit/>
          </a:bodyPr>
          <a:lstStyle/>
          <a:p>
            <a:r>
              <a:rPr lang="zh-CN" altLang="en-US" sz="1200" b="1" dirty="0" smtClean="0">
                <a:solidFill>
                  <a:srgbClr val="D63D00"/>
                </a:solidFill>
              </a:rPr>
              <a:t>第七步；</a:t>
            </a:r>
            <a:r>
              <a:rPr lang="zh-CN" altLang="en-US" sz="1200" dirty="0" smtClean="0">
                <a:solidFill>
                  <a:srgbClr val="D63D00"/>
                </a:solidFill>
              </a:rPr>
              <a:t>几个简单的示例命令 </a:t>
            </a:r>
            <a:br>
              <a:rPr lang="zh-CN" altLang="en-US" sz="1200" dirty="0" smtClean="0">
                <a:solidFill>
                  <a:srgbClr val="D63D00"/>
                </a:solidFill>
              </a:rPr>
            </a:br>
            <a:endParaRPr lang="zh-CN" altLang="en-US" sz="1200" dirty="0">
              <a:solidFill>
                <a:srgbClr val="D63D00"/>
              </a:solidFill>
            </a:endParaRPr>
          </a:p>
        </p:txBody>
      </p:sp>
      <p:pic>
        <p:nvPicPr>
          <p:cNvPr id="97284" name="Picture 4" descr="http://static.oschina.net/uploads/img/201203/29164055_LZG5.jpg"/>
          <p:cNvPicPr>
            <a:picLocks noChangeAspect="1" noChangeArrowheads="1"/>
          </p:cNvPicPr>
          <p:nvPr/>
        </p:nvPicPr>
        <p:blipFill>
          <a:blip r:embed="rId3"/>
          <a:srcRect/>
          <a:stretch>
            <a:fillRect/>
          </a:stretch>
        </p:blipFill>
        <p:spPr bwMode="auto">
          <a:xfrm>
            <a:off x="500034" y="1643050"/>
            <a:ext cx="4929222" cy="5051797"/>
          </a:xfrm>
          <a:prstGeom prst="rect">
            <a:avLst/>
          </a:prstGeom>
          <a:noFill/>
        </p:spPr>
      </p:pic>
    </p:spTree>
  </p:cSld>
  <p:clrMapOvr>
    <a:masterClrMapping/>
  </p:clrMapOvr>
  <p:transition>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 Set up environment</a:t>
            </a:r>
            <a:endParaRPr lang="zh-CN" altLang="en-US" dirty="0"/>
          </a:p>
        </p:txBody>
      </p:sp>
      <p:sp>
        <p:nvSpPr>
          <p:cNvPr id="4" name="灯片编号占位符 3"/>
          <p:cNvSpPr>
            <a:spLocks noGrp="1"/>
          </p:cNvSpPr>
          <p:nvPr>
            <p:ph type="sldNum" sz="quarter" idx="15"/>
          </p:nvPr>
        </p:nvSpPr>
        <p:spPr/>
        <p:txBody>
          <a:bodyPr/>
          <a:lstStyle/>
          <a:p>
            <a:fld id="{3DCFEBBF-06B3-4C64-91FC-DE3D5819187A}" type="slidenum">
              <a:rPr lang="zh-CN" altLang="en-US" smtClean="0"/>
              <a:pPr/>
              <a:t>9</a:t>
            </a:fld>
            <a:endParaRPr lang="zh-CN" altLang="en-US"/>
          </a:p>
        </p:txBody>
      </p:sp>
      <p:sp>
        <p:nvSpPr>
          <p:cNvPr id="5" name="页脚占位符 4"/>
          <p:cNvSpPr>
            <a:spLocks noGrp="1"/>
          </p:cNvSpPr>
          <p:nvPr>
            <p:ph type="ftr" sz="quarter" idx="16"/>
          </p:nvPr>
        </p:nvSpPr>
        <p:spPr/>
        <p:txBody>
          <a:bodyPr/>
          <a:lstStyle/>
          <a:p>
            <a:r>
              <a:rPr lang="en-US" altLang="zh-CN" sz="800" dirty="0" smtClean="0"/>
              <a:t>Android </a:t>
            </a:r>
            <a:r>
              <a:rPr lang="zh-CN" altLang="en-US" sz="800" dirty="0" smtClean="0"/>
              <a:t>手机软件研发</a:t>
            </a:r>
            <a:endParaRPr lang="zh-CN" altLang="en-US" sz="800" dirty="0"/>
          </a:p>
        </p:txBody>
      </p:sp>
      <p:sp>
        <p:nvSpPr>
          <p:cNvPr id="6" name="日期占位符 5"/>
          <p:cNvSpPr>
            <a:spLocks noGrp="1"/>
          </p:cNvSpPr>
          <p:nvPr>
            <p:ph type="dt" sz="half" idx="14"/>
          </p:nvPr>
        </p:nvSpPr>
        <p:spPr/>
        <p:txBody>
          <a:bodyPr/>
          <a:lstStyle/>
          <a:p>
            <a:r>
              <a:rPr lang="en-US" altLang="zh-CN" sz="800" dirty="0" smtClean="0"/>
              <a:t>2014/11/1</a:t>
            </a:r>
            <a:endParaRPr lang="zh-CN" altLang="en-US" sz="800" dirty="0"/>
          </a:p>
        </p:txBody>
      </p:sp>
      <p:sp>
        <p:nvSpPr>
          <p:cNvPr id="12" name="内容占位符 2"/>
          <p:cNvSpPr txBox="1">
            <a:spLocks/>
          </p:cNvSpPr>
          <p:nvPr/>
        </p:nvSpPr>
        <p:spPr>
          <a:xfrm>
            <a:off x="428596" y="785794"/>
            <a:ext cx="8001056" cy="714380"/>
          </a:xfrm>
          <a:prstGeom prst="rect">
            <a:avLst/>
          </a:prstGeom>
        </p:spPr>
        <p:txBody>
          <a:bodyPr vert="horz">
            <a:no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None/>
              <a:tabLst/>
              <a:defRPr/>
            </a:pPr>
            <a:r>
              <a:rPr lang="zh-CN" altLang="en-US" sz="1100" dirty="0" smtClean="0"/>
              <a:t>选择</a:t>
            </a:r>
            <a:r>
              <a:rPr lang="en-US" altLang="zh-CN" sz="1100" dirty="0" smtClean="0"/>
              <a:t>Help -&gt;Install new software </a:t>
            </a: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None/>
              <a:tabLst/>
              <a:defRPr/>
            </a:pPr>
            <a:r>
              <a:rPr lang="en-US" sz="1100" dirty="0" smtClean="0"/>
              <a:t>Click “Add” button, </a:t>
            </a:r>
            <a:r>
              <a:rPr lang="zh-CN" altLang="en-US" sz="1100" dirty="0" smtClean="0"/>
              <a:t>输入</a:t>
            </a:r>
            <a:r>
              <a:rPr lang="en-US" altLang="zh-CN" sz="1100" dirty="0" err="1" smtClean="0"/>
              <a:t>url</a:t>
            </a:r>
            <a:r>
              <a:rPr lang="en-US" altLang="zh-CN" sz="1100" dirty="0" smtClean="0"/>
              <a:t> </a:t>
            </a:r>
            <a:r>
              <a:rPr lang="zh-CN" altLang="en-US" sz="1100" dirty="0" smtClean="0"/>
              <a:t> </a:t>
            </a:r>
            <a:r>
              <a:rPr lang="en-US" altLang="zh-CN" sz="1100" dirty="0" smtClean="0"/>
              <a:t>is </a:t>
            </a:r>
            <a:r>
              <a:rPr lang="zh-CN" altLang="en-US" sz="1100" dirty="0" smtClean="0"/>
              <a:t> </a:t>
            </a:r>
            <a:r>
              <a:rPr lang="en-US" altLang="zh-CN" sz="1100" dirty="0" smtClean="0">
                <a:hlinkClick r:id="rId2"/>
              </a:rPr>
              <a:t>https://dl-ssl.google.com/android/eclipse/</a:t>
            </a:r>
            <a:r>
              <a:rPr lang="en-US" altLang="zh-CN" sz="1100" dirty="0" smtClean="0"/>
              <a:t> </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2051" name="Picture 3"/>
          <p:cNvPicPr>
            <a:picLocks noChangeAspect="1" noChangeArrowheads="1"/>
          </p:cNvPicPr>
          <p:nvPr/>
        </p:nvPicPr>
        <p:blipFill>
          <a:blip r:embed="rId3"/>
          <a:srcRect/>
          <a:stretch>
            <a:fillRect/>
          </a:stretch>
        </p:blipFill>
        <p:spPr bwMode="auto">
          <a:xfrm>
            <a:off x="714348" y="1571612"/>
            <a:ext cx="6572296" cy="4942199"/>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3026</TotalTime>
  <Words>4866</Words>
  <Application>Microsoft Office PowerPoint</Application>
  <PresentationFormat>全屏显示(4:3)</PresentationFormat>
  <Paragraphs>882</Paragraphs>
  <Slides>82</Slides>
  <Notes>35</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84" baseType="lpstr">
      <vt:lpstr>凸显</vt:lpstr>
      <vt:lpstr>包装程序外壳对象</vt:lpstr>
      <vt:lpstr>Android 手机软件研发</vt:lpstr>
      <vt:lpstr>Agenda</vt:lpstr>
      <vt:lpstr>1. Set up environment</vt:lpstr>
      <vt:lpstr>1. Set up environment</vt:lpstr>
      <vt:lpstr>1. Set up environment</vt:lpstr>
      <vt:lpstr>1. Set up environment</vt:lpstr>
      <vt:lpstr>1. Set up environment</vt:lpstr>
      <vt:lpstr>1. Set up environment</vt:lpstr>
      <vt:lpstr>1. Set up environment</vt:lpstr>
      <vt:lpstr>1. Set up environment</vt:lpstr>
      <vt:lpstr>1. Set up environment</vt:lpstr>
      <vt:lpstr>1. Set up environment</vt:lpstr>
      <vt:lpstr>A simple Android application</vt:lpstr>
      <vt:lpstr>A simple Android application</vt:lpstr>
      <vt:lpstr>Android Infrastructure</vt:lpstr>
      <vt:lpstr>Android Infrastructure</vt:lpstr>
      <vt:lpstr>Android Infrastructure</vt:lpstr>
      <vt:lpstr>Android Infrastructure</vt:lpstr>
      <vt:lpstr>Android Infrastructure</vt:lpstr>
      <vt:lpstr>Android Infrastructure</vt:lpstr>
      <vt:lpstr>Android Infrastructure</vt:lpstr>
      <vt:lpstr>Android Infrastructure</vt:lpstr>
      <vt:lpstr>Android Infrastructure</vt:lpstr>
      <vt:lpstr>Android Infrastructure</vt:lpstr>
      <vt:lpstr>Android Infrastructure</vt:lpstr>
      <vt:lpstr>Android Infrastructure</vt:lpstr>
      <vt:lpstr>Android Infrastructure</vt:lpstr>
      <vt:lpstr>Android Infrastructure</vt:lpstr>
      <vt:lpstr>Android Infrastructure</vt:lpstr>
      <vt:lpstr>2. A Simple Android Application</vt:lpstr>
      <vt:lpstr>2. A Simple Android Application</vt:lpstr>
      <vt:lpstr>2. A Simple Android Application</vt:lpstr>
      <vt:lpstr>2. A Simple Android Application</vt:lpstr>
      <vt:lpstr>2. A Simple Android Application</vt:lpstr>
      <vt:lpstr>2. A Simple Android Application</vt:lpstr>
      <vt:lpstr>3. Test Android Application</vt:lpstr>
      <vt:lpstr>3. Test Android Application</vt:lpstr>
      <vt:lpstr>3. Test Android Application</vt:lpstr>
      <vt:lpstr>3. Test Android Application</vt:lpstr>
      <vt:lpstr>3. Test Android Application</vt:lpstr>
      <vt:lpstr>3. Test Android Application</vt:lpstr>
      <vt:lpstr>4. Android 基础知识</vt:lpstr>
      <vt:lpstr>4. Android 基础知识</vt:lpstr>
      <vt:lpstr>4. Android 基础知识</vt:lpstr>
      <vt:lpstr>4. Android 基础知识</vt:lpstr>
      <vt:lpstr>4. Android 基础知识</vt:lpstr>
      <vt:lpstr>4. Android 基础知识</vt:lpstr>
      <vt:lpstr>5. SharedPreference 保存参数</vt:lpstr>
      <vt:lpstr>5. SharedPreference 保存参数</vt:lpstr>
      <vt:lpstr>5. SharedPreference 保存参数</vt:lpstr>
      <vt:lpstr>6. XMLSerializer 的使用</vt:lpstr>
      <vt:lpstr>6. XMLSerializer 的使用</vt:lpstr>
      <vt:lpstr>7. SQLite 的使用</vt:lpstr>
      <vt:lpstr>8. Eclipse 中用运行ade命令行查看SQLite数据库</vt:lpstr>
      <vt:lpstr>7. SQLite 的使用</vt:lpstr>
      <vt:lpstr>8. DB 事务的操作</vt:lpstr>
      <vt:lpstr>9. ListView对象的使用</vt:lpstr>
      <vt:lpstr>9. ListView对象的使用</vt:lpstr>
      <vt:lpstr>9. ListView对象的使用</vt:lpstr>
      <vt:lpstr>9. ListView对象的使用</vt:lpstr>
      <vt:lpstr>10. Android读取和拦截短信通过ContentProvider</vt:lpstr>
      <vt:lpstr>10. Android读取和拦截短信通过ContentProvider</vt:lpstr>
      <vt:lpstr>10. Android读取和拦截短信通过ContentProvider</vt:lpstr>
      <vt:lpstr>11. Android读取手机联系人</vt:lpstr>
      <vt:lpstr>11. Android读取手机联系人</vt:lpstr>
      <vt:lpstr>11. Android读取手机联系人</vt:lpstr>
      <vt:lpstr>11. Android读取手机联系人</vt:lpstr>
      <vt:lpstr>12. Android 添加手机联系人</vt:lpstr>
      <vt:lpstr>14. Handle实现UI主线程和子线程的消息机制</vt:lpstr>
      <vt:lpstr>14. Handle实现UI主线程和子线程的消息机制</vt:lpstr>
      <vt:lpstr>15. HttpClient Post/Get实现表单提交数据到服务器</vt:lpstr>
      <vt:lpstr>15. HttpClient Post/Get实现表单提交数据到服务器</vt:lpstr>
      <vt:lpstr>16. 上传文件到服务器</vt:lpstr>
      <vt:lpstr>常见问题解答</vt:lpstr>
      <vt:lpstr>常见问题解答</vt:lpstr>
      <vt:lpstr>常见问题解答</vt:lpstr>
      <vt:lpstr>常见问题解答</vt:lpstr>
      <vt:lpstr>常见问题解答</vt:lpstr>
      <vt:lpstr>常见问题解答</vt:lpstr>
      <vt:lpstr>Eclipse 配置运行Windows 的命令行</vt:lpstr>
      <vt:lpstr>Eclipse 配置运行Windows 的命令行</vt:lpstr>
      <vt:lpstr>Eclipse 配置运行Windows 的命令行</vt:lpstr>
    </vt:vector>
  </TitlesOfParts>
  <Company>pactera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temp</dc:creator>
  <cp:lastModifiedBy>temp</cp:lastModifiedBy>
  <cp:revision>337</cp:revision>
  <dcterms:created xsi:type="dcterms:W3CDTF">2014-11-01T14:14:32Z</dcterms:created>
  <dcterms:modified xsi:type="dcterms:W3CDTF">2014-12-24T14:18:06Z</dcterms:modified>
</cp:coreProperties>
</file>